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46"/>
  </p:notesMasterIdLst>
  <p:sldIdLst>
    <p:sldId id="258" r:id="rId4"/>
    <p:sldId id="257" r:id="rId5"/>
    <p:sldId id="260" r:id="rId6"/>
    <p:sldId id="261" r:id="rId7"/>
    <p:sldId id="256" r:id="rId8"/>
    <p:sldId id="259" r:id="rId9"/>
    <p:sldId id="266" r:id="rId10"/>
    <p:sldId id="262" r:id="rId11"/>
    <p:sldId id="263" r:id="rId12"/>
    <p:sldId id="264" r:id="rId13"/>
    <p:sldId id="265" r:id="rId14"/>
    <p:sldId id="268" r:id="rId15"/>
    <p:sldId id="267" r:id="rId16"/>
    <p:sldId id="270" r:id="rId17"/>
    <p:sldId id="273" r:id="rId18"/>
    <p:sldId id="274" r:id="rId19"/>
    <p:sldId id="275" r:id="rId20"/>
    <p:sldId id="279" r:id="rId21"/>
    <p:sldId id="286" r:id="rId22"/>
    <p:sldId id="285" r:id="rId23"/>
    <p:sldId id="289" r:id="rId24"/>
    <p:sldId id="284" r:id="rId25"/>
    <p:sldId id="291" r:id="rId26"/>
    <p:sldId id="287" r:id="rId27"/>
    <p:sldId id="296" r:id="rId28"/>
    <p:sldId id="282" r:id="rId29"/>
    <p:sldId id="305" r:id="rId30"/>
    <p:sldId id="306" r:id="rId31"/>
    <p:sldId id="321" r:id="rId32"/>
    <p:sldId id="307" r:id="rId33"/>
    <p:sldId id="311" r:id="rId34"/>
    <p:sldId id="308" r:id="rId35"/>
    <p:sldId id="312" r:id="rId36"/>
    <p:sldId id="309" r:id="rId37"/>
    <p:sldId id="313" r:id="rId38"/>
    <p:sldId id="310" r:id="rId39"/>
    <p:sldId id="314" r:id="rId40"/>
    <p:sldId id="316" r:id="rId41"/>
    <p:sldId id="317" r:id="rId42"/>
    <p:sldId id="319" r:id="rId43"/>
    <p:sldId id="318" r:id="rId44"/>
    <p:sldId id="320" r:id="rId45"/>
  </p:sldIdLst>
  <p:sldSz cx="9144000" cy="6858000" type="screen4x3"/>
  <p:notesSz cx="6858000" cy="9144000"/>
  <p:custDataLst>
    <p:tags r:id="rId4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57" d="100"/>
          <a:sy n="57" d="100"/>
        </p:scale>
        <p:origin x="-156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639C7-766C-48E9-9547-81508E74261F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745AA-F07A-43ED-846B-F24721971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6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745AA-F07A-43ED-846B-F2472197174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289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3A223F8-A7B5-4FD9-A635-1E5AEA1575D9}" type="slidenum">
              <a:rPr lang="ru-RU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FA0C9-D81A-4CAC-BF60-5742814087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2D278-A71F-4862-BAFC-79AF408E20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84103"/>
      </p:ext>
    </p:extLst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C3A2-D0C3-492F-BC08-0C58C49594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2CABC-FA58-4D8A-BC55-6A58B3DFE2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166464"/>
      </p:ext>
    </p:extLst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58DB6-54D2-4781-B58C-CC1DC3B68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D9869-7AD6-4301-90C8-129B97738B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90786"/>
      </p:ext>
    </p:extLst>
  </p:cSld>
  <p:clrMapOvr>
    <a:masterClrMapping/>
  </p:clrMapOvr>
  <p:transition spd="med" advTm="5000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4ADC-E05F-4E4C-B72C-39CCB238BB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DEF4A-C918-4CC9-93F4-A91D4AAE44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06860"/>
      </p:ext>
    </p:extLst>
  </p:cSld>
  <p:clrMapOvr>
    <a:masterClrMapping/>
  </p:clrMapOvr>
  <p:transition spd="med" advTm="5000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1D151-9764-4771-AB36-A88D383851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BE6CE-C39F-422B-971B-6CB2997CBE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2256"/>
      </p:ext>
    </p:extLst>
  </p:cSld>
  <p:clrMapOvr>
    <a:masterClrMapping/>
  </p:clrMapOvr>
  <p:transition spd="med" advTm="5000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4BEC7-E84E-46AA-820A-3E871C0078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F8668-AE65-46C7-B79D-D086281238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21982"/>
      </p:ext>
    </p:extLst>
  </p:cSld>
  <p:clrMapOvr>
    <a:masterClrMapping/>
  </p:clrMapOvr>
  <p:transition spd="med" advTm="5000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76F18-71E6-414F-898A-5D573590A9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889A0-3A33-4F43-A397-9B050BD5C1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37914"/>
      </p:ext>
    </p:extLst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F98C9-60BD-4795-B40E-AAD562E939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16517-3542-425A-B313-AD941D4796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62674"/>
      </p:ext>
    </p:extLst>
  </p:cSld>
  <p:clrMapOvr>
    <a:masterClrMapping/>
  </p:clrMapOvr>
  <p:transition spd="med" advTm="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D8824-5F6F-448A-8527-FAB1DF4E30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93C7D-126A-41B1-BC7B-7187BDF8C3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01375"/>
      </p:ext>
    </p:extLst>
  </p:cSld>
  <p:clrMapOvr>
    <a:masterClrMapping/>
  </p:clrMapOvr>
  <p:transition spd="med" advTm="5000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C16E2-AE05-4CE5-A851-1140A05A30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9C3CF-D7A0-40DE-A362-3E958848F0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07129"/>
      </p:ext>
    </p:extLst>
  </p:cSld>
  <p:clrMapOvr>
    <a:masterClrMapping/>
  </p:clrMapOvr>
  <p:transition spd="med" advTm="5000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8A6C1-7041-42FA-9C5E-9B85F07339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5E1A3-4120-4FDA-8056-03F26B5120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45518"/>
      </p:ext>
    </p:extLst>
  </p:cSld>
  <p:clrMapOvr>
    <a:masterClrMapping/>
  </p:clrMapOvr>
  <p:transition spd="med" advTm="5000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C10F5-07C2-4244-86F5-A00BBF9D38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98A7-55FD-4726-8E4B-8AC91052B7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74331"/>
      </p:ext>
    </p:extLst>
  </p:cSld>
  <p:clrMapOvr>
    <a:masterClrMapping/>
  </p:clrMapOvr>
  <p:transition spd="med" advTm="5000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61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7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440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5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58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97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50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16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5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AC3555-8EBC-491C-AAFE-39340EE7AC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465242-64F8-473D-8340-F69B0A0EB0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6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 advTm="5000">
    <p:wedg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5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H:\&#1057;&#1084;&#1080;&#1088;&#1085;&#1086;&#1074;&#1072;%20&#1051;.&#1043;.%20&#1055;&#1086;&#1089;&#1090;&#1088;&#1086;&#1077;&#1085;&#1080;&#1077;%20&#1075;&#1088;&#1072;&#1092;&#1080;&#1082;&#1086;&#1074;%20&#1080;%20&#1076;&#1080;&#1072;&#1075;&#1088;&#1072;&#1084;&#1084;\My_za_cenoj_ne_postoim.mp3" TargetMode="Externa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027" name="Picture 3" descr="G:\YandexDisk\Скриншоты\2015-03-15 14-37-27 Скриншот экран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" y="1118876"/>
            <a:ext cx="9141969" cy="592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1491" y="2551837"/>
            <a:ext cx="62030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Приветствую всех </a:t>
            </a:r>
          </a:p>
          <a:p>
            <a:pPr algn="ctr"/>
            <a:r>
              <a:rPr lang="ru-RU" sz="5400" b="1" i="1" cap="none" spc="50" dirty="0" smtClean="0">
                <a:ln w="1143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нашем уроке!</a:t>
            </a:r>
            <a:endParaRPr lang="ru-RU" sz="5400" b="1" i="1" cap="none" spc="50" dirty="0">
              <a:ln w="1143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853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06634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«Восстанови порядок».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(Тест логического ранжирования) Расставьте по порядку этапы создания диаграммы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342495"/>
              </p:ext>
            </p:extLst>
          </p:nvPr>
        </p:nvGraphicFramePr>
        <p:xfrm>
          <a:off x="108285" y="2451341"/>
          <a:ext cx="8686800" cy="38404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7351294"/>
                <a:gridCol w="1335506"/>
              </a:tblGrid>
              <a:tr h="0">
                <a:tc>
                  <a:txBody>
                    <a:bodyPr/>
                    <a:lstStyle/>
                    <a:p>
                      <a:pPr marL="269875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9875"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этапа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269875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типа диаграммы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9875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69875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таблицы с числовыми данными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9875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69875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Запуск Мастера диаграмм (Вставка-&gt; Диаграммы)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9875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69875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Выделение необходимого диапазона данных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9875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69875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Форматирование и редактирование областей диаграммы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9875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853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06634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создания диаграммы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08658"/>
              </p:ext>
            </p:extLst>
          </p:nvPr>
        </p:nvGraphicFramePr>
        <p:xfrm>
          <a:off x="174458" y="2054299"/>
          <a:ext cx="8795083" cy="4693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795083"/>
              </a:tblGrid>
              <a:tr h="0">
                <a:tc>
                  <a:txBody>
                    <a:bodyPr/>
                    <a:lstStyle/>
                    <a:p>
                      <a:pPr marL="269875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Создание таблицы с числовыми данными</a:t>
                      </a:r>
                    </a:p>
                    <a:p>
                      <a:pPr marL="269875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698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Выделение необходимого диапазона данных</a:t>
                      </a:r>
                    </a:p>
                    <a:p>
                      <a:pPr marL="2698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69875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Запуск Мастера диаграмм (Вставка-&gt; Диаграммы)</a:t>
                      </a:r>
                    </a:p>
                    <a:p>
                      <a:pPr marL="269875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698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типа диаграммы</a:t>
                      </a:r>
                      <a:endParaRPr lang="ru-RU" sz="28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269875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698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Форматирование и редактирование областей диаграммы</a:t>
                      </a:r>
                      <a:endParaRPr lang="ru-RU" sz="28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269875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6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853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свою работу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первой задачи урока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435703"/>
              </p:ext>
            </p:extLst>
          </p:nvPr>
        </p:nvGraphicFramePr>
        <p:xfrm>
          <a:off x="683568" y="1844825"/>
          <a:ext cx="8136904" cy="37444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68051"/>
                <a:gridCol w="4068853"/>
              </a:tblGrid>
              <a:tr h="1248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понял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проблему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48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меня остались сомнения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48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меня еще не все ясно, нужна помощь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328176" y="2060848"/>
            <a:ext cx="941173" cy="867097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2256672" y="3140968"/>
            <a:ext cx="991286" cy="991286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1"/>
          <p:cNvSpPr>
            <a:spLocks noChangeArrowheads="1"/>
          </p:cNvSpPr>
          <p:nvPr/>
        </p:nvSpPr>
        <p:spPr bwMode="auto">
          <a:xfrm>
            <a:off x="2267744" y="4492294"/>
            <a:ext cx="951221" cy="951221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853"/>
            <a:ext cx="9139938" cy="6858000"/>
          </a:xfrm>
          <a:prstGeom prst="rect">
            <a:avLst/>
          </a:prstGeom>
        </p:spPr>
      </p:pic>
      <p:pic>
        <p:nvPicPr>
          <p:cNvPr id="7170" name="Picture 2" descr="E:\[работа]\сайт школы\!Методическая копилка\Учебно-мет пособие по нравственно-патриотическому воспитанию 2015\pobeda70_log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988"/>
            <a:ext cx="9146408" cy="508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21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Великая отечественная война</a:t>
            </a:r>
            <a:br>
              <a:rPr lang="ru-RU" altLang="ru-RU" b="1" smtClean="0"/>
            </a:br>
            <a:r>
              <a:rPr lang="ru-RU" altLang="ru-RU" b="1" smtClean="0"/>
              <a:t>1941-1945 г.г.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...Они прикрыли жизнь собою,-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жить начинавшие едва,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чтоб было небо голубое,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была зеленая трава.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4" name="My_za_cenoj_ne_postoi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143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595327"/>
      </p:ext>
    </p:extLst>
  </p:cSld>
  <p:clrMapOvr>
    <a:masterClrMapping/>
  </p:clrMapOvr>
  <p:transition spd="med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7"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4" descr="00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259148" cy="6858000"/>
          </a:xfrm>
        </p:spPr>
      </p:pic>
    </p:spTree>
    <p:extLst>
      <p:ext uri="{BB962C8B-B14F-4D97-AF65-F5344CB8AC3E}">
        <p14:creationId xmlns:p14="http://schemas.microsoft.com/office/powerpoint/2010/main" val="1817665887"/>
      </p:ext>
    </p:extLst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Содержимое 3" descr="037-046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249263610"/>
      </p:ext>
    </p:extLst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4" descr="512194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3378" cy="6858000"/>
          </a:xfrm>
        </p:spPr>
      </p:pic>
    </p:spTree>
    <p:extLst>
      <p:ext uri="{BB962C8B-B14F-4D97-AF65-F5344CB8AC3E}">
        <p14:creationId xmlns:p14="http://schemas.microsoft.com/office/powerpoint/2010/main" val="1128010990"/>
      </p:ext>
    </p:extLst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Содержимое 3" descr="037-137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6647" y="0"/>
            <a:ext cx="4577353" cy="6858000"/>
          </a:xfrm>
        </p:spPr>
      </p:pic>
      <p:pic>
        <p:nvPicPr>
          <p:cNvPr id="3" name="Содержимое 4" descr="037-0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56221" cy="693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09400"/>
      </p:ext>
    </p:extLst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Содержимое 10" descr="poedinok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144000" cy="7625666"/>
          </a:xfrm>
        </p:spPr>
      </p:pic>
    </p:spTree>
    <p:extLst>
      <p:ext uri="{BB962C8B-B14F-4D97-AF65-F5344CB8AC3E}">
        <p14:creationId xmlns:p14="http://schemas.microsoft.com/office/powerpoint/2010/main" val="3926799119"/>
      </p:ext>
    </p:extLst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873" y="1361322"/>
            <a:ext cx="65781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ассоциации вызывает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 понятие «электронные таблицы»?</a:t>
            </a:r>
          </a:p>
        </p:txBody>
      </p:sp>
    </p:spTree>
    <p:extLst>
      <p:ext uri="{BB962C8B-B14F-4D97-AF65-F5344CB8AC3E}">
        <p14:creationId xmlns:p14="http://schemas.microsoft.com/office/powerpoint/2010/main" val="11258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Содержимое 3" descr="s16-7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2506" y="-469232"/>
            <a:ext cx="9228222" cy="8116025"/>
          </a:xfrm>
        </p:spPr>
      </p:pic>
    </p:spTree>
    <p:extLst>
      <p:ext uri="{BB962C8B-B14F-4D97-AF65-F5344CB8AC3E}">
        <p14:creationId xmlns:p14="http://schemas.microsoft.com/office/powerpoint/2010/main" val="569571951"/>
      </p:ext>
    </p:extLst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Содержимое 6" descr="4241cbc0730f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68643" y="-348916"/>
            <a:ext cx="13896395" cy="7435516"/>
          </a:xfrm>
        </p:spPr>
      </p:pic>
    </p:spTree>
    <p:extLst>
      <p:ext uri="{BB962C8B-B14F-4D97-AF65-F5344CB8AC3E}">
        <p14:creationId xmlns:p14="http://schemas.microsoft.com/office/powerpoint/2010/main" val="1707004527"/>
      </p:ext>
    </p:extLst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Содержимое 3" descr="eremenk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"/>
          <a:stretch>
            <a:fillRect/>
          </a:stretch>
        </p:blipFill>
        <p:spPr>
          <a:xfrm>
            <a:off x="-188595" y="0"/>
            <a:ext cx="9332595" cy="6858000"/>
          </a:xfrm>
        </p:spPr>
      </p:pic>
    </p:spTree>
    <p:extLst>
      <p:ext uri="{BB962C8B-B14F-4D97-AF65-F5344CB8AC3E}">
        <p14:creationId xmlns:p14="http://schemas.microsoft.com/office/powerpoint/2010/main" val="2577555778"/>
      </p:ext>
    </p:extLst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Содержимое 6" descr="10690629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55943" y="-36095"/>
            <a:ext cx="10274754" cy="6894095"/>
          </a:xfrm>
        </p:spPr>
      </p:pic>
    </p:spTree>
    <p:extLst>
      <p:ext uri="{BB962C8B-B14F-4D97-AF65-F5344CB8AC3E}">
        <p14:creationId xmlns:p14="http://schemas.microsoft.com/office/powerpoint/2010/main" val="3187272586"/>
      </p:ext>
    </p:extLst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Содержимое 3" descr="1257525722_4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6179" y="0"/>
            <a:ext cx="10200775" cy="6858000"/>
          </a:xfrm>
        </p:spPr>
      </p:pic>
    </p:spTree>
    <p:extLst>
      <p:ext uri="{BB962C8B-B14F-4D97-AF65-F5344CB8AC3E}">
        <p14:creationId xmlns:p14="http://schemas.microsoft.com/office/powerpoint/2010/main" val="3761474818"/>
      </p:ext>
    </p:extLst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Содержимое 3" descr="21007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91916" y="0"/>
            <a:ext cx="11566269" cy="7170821"/>
          </a:xfrm>
        </p:spPr>
      </p:pic>
    </p:spTree>
    <p:extLst>
      <p:ext uri="{BB962C8B-B14F-4D97-AF65-F5344CB8AC3E}">
        <p14:creationId xmlns:p14="http://schemas.microsoft.com/office/powerpoint/2010/main" val="2602976857"/>
      </p:ext>
    </p:extLst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Содержимое 3" descr="1213961690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998622"/>
            <a:ext cx="9384632" cy="8362543"/>
          </a:xfrm>
        </p:spPr>
      </p:pic>
    </p:spTree>
    <p:extLst>
      <p:ext uri="{BB962C8B-B14F-4D97-AF65-F5344CB8AC3E}">
        <p14:creationId xmlns:p14="http://schemas.microsoft.com/office/powerpoint/2010/main" val="1073162737"/>
      </p:ext>
    </p:extLst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vech_og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377" y="-180474"/>
            <a:ext cx="10660018" cy="710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WordArt 5"/>
          <p:cNvSpPr>
            <a:spLocks noChangeArrowheads="1" noChangeShapeType="1" noTextEdit="1"/>
          </p:cNvSpPr>
          <p:nvPr/>
        </p:nvSpPr>
        <p:spPr bwMode="auto">
          <a:xfrm>
            <a:off x="2411413" y="5445125"/>
            <a:ext cx="4105275" cy="11525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87329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2700">
                  <a:solidFill>
                    <a:srgbClr val="A5002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1941-1945</a:t>
            </a:r>
          </a:p>
        </p:txBody>
      </p:sp>
    </p:spTree>
    <p:extLst>
      <p:ext uri="{BB962C8B-B14F-4D97-AF65-F5344CB8AC3E}">
        <p14:creationId xmlns:p14="http://schemas.microsoft.com/office/powerpoint/2010/main" val="14196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>
        <p:wedge/>
      </p:transition>
    </mc:Choice>
    <mc:Fallback xmlns="">
      <p:transition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873" y="1361322"/>
            <a:ext cx="65781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вклад в дело разгрома фашистской Германии внесла Архангельская область?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0948" y="5005137"/>
            <a:ext cx="85664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послушаем доклад и ответим на этот вопрос.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4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026" name="Picture 2" descr="G:\YandexDisk\Скриншоты\2015-03-15 20-58-29 Приложение 2 [Режим ограниченной функциональности] - Microsoft Wo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1" y="575282"/>
            <a:ext cx="9024996" cy="620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95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38" y="58302"/>
            <a:ext cx="7131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 таблицы</a:t>
            </a:r>
          </a:p>
        </p:txBody>
      </p:sp>
      <p:sp>
        <p:nvSpPr>
          <p:cNvPr id="8195" name="Загнутый угол 6"/>
          <p:cNvSpPr>
            <a:spLocks noChangeArrowheads="1"/>
          </p:cNvSpPr>
          <p:nvPr/>
        </p:nvSpPr>
        <p:spPr bwMode="auto">
          <a:xfrm>
            <a:off x="928688" y="1266181"/>
            <a:ext cx="1714500" cy="2000250"/>
          </a:xfrm>
          <a:prstGeom prst="foldedCorner">
            <a:avLst>
              <a:gd name="adj" fmla="val 16667"/>
            </a:avLst>
          </a:prstGeom>
          <a:ln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Инженерно-технические расчеты</a:t>
            </a:r>
          </a:p>
        </p:txBody>
      </p:sp>
      <p:sp>
        <p:nvSpPr>
          <p:cNvPr id="8196" name="Загнутый угол 7"/>
          <p:cNvSpPr>
            <a:spLocks noChangeArrowheads="1"/>
          </p:cNvSpPr>
          <p:nvPr/>
        </p:nvSpPr>
        <p:spPr bwMode="auto">
          <a:xfrm>
            <a:off x="3286125" y="1500188"/>
            <a:ext cx="2000250" cy="2000250"/>
          </a:xfrm>
          <a:prstGeom prst="foldedCorner">
            <a:avLst>
              <a:gd name="adj" fmla="val 16667"/>
            </a:avLst>
          </a:prstGeom>
          <a:ln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Статистическая обработка информации</a:t>
            </a:r>
          </a:p>
        </p:txBody>
      </p:sp>
      <p:sp>
        <p:nvSpPr>
          <p:cNvPr id="8197" name="Загнутый угол 8"/>
          <p:cNvSpPr>
            <a:spLocks noChangeArrowheads="1"/>
          </p:cNvSpPr>
          <p:nvPr/>
        </p:nvSpPr>
        <p:spPr bwMode="auto">
          <a:xfrm>
            <a:off x="6215063" y="1143000"/>
            <a:ext cx="1714500" cy="2000250"/>
          </a:xfrm>
          <a:prstGeom prst="foldedCorner">
            <a:avLst>
              <a:gd name="adj" fmla="val 16667"/>
            </a:avLst>
          </a:prstGeom>
          <a:ln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Проектно-сметные работы</a:t>
            </a:r>
          </a:p>
        </p:txBody>
      </p:sp>
      <p:sp>
        <p:nvSpPr>
          <p:cNvPr id="8198" name="Загнутый угол 9"/>
          <p:cNvSpPr>
            <a:spLocks noChangeArrowheads="1"/>
          </p:cNvSpPr>
          <p:nvPr/>
        </p:nvSpPr>
        <p:spPr bwMode="auto">
          <a:xfrm>
            <a:off x="5572125" y="3500438"/>
            <a:ext cx="1928813" cy="2000250"/>
          </a:xfrm>
          <a:prstGeom prst="foldedCorner">
            <a:avLst>
              <a:gd name="adj" fmla="val 16667"/>
            </a:avLst>
          </a:prstGeom>
          <a:ln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Бухгалтерский и банковский учет</a:t>
            </a:r>
          </a:p>
        </p:txBody>
      </p:sp>
      <p:sp>
        <p:nvSpPr>
          <p:cNvPr id="8199" name="Загнутый угол 10"/>
          <p:cNvSpPr>
            <a:spLocks noChangeArrowheads="1"/>
          </p:cNvSpPr>
          <p:nvPr/>
        </p:nvSpPr>
        <p:spPr bwMode="auto">
          <a:xfrm>
            <a:off x="1643063" y="3643313"/>
            <a:ext cx="1857375" cy="2000250"/>
          </a:xfrm>
          <a:prstGeom prst="foldedCorner">
            <a:avLst>
              <a:gd name="adj" fmla="val 16667"/>
            </a:avLst>
          </a:prstGeom>
          <a:ln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динамических процессов</a:t>
            </a:r>
          </a:p>
        </p:txBody>
      </p:sp>
      <p:pic>
        <p:nvPicPr>
          <p:cNvPr id="8200" name="Рисунок 12" descr="grain_elevator_gans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500313"/>
            <a:ext cx="111918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13" descr="architetto_architetto_fr_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786063"/>
            <a:ext cx="140493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Рисунок 15" descr="ip_phone_michael_hart_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000625"/>
            <a:ext cx="1190625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Рисунок 16" descr="inservice_presentation_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571875"/>
            <a:ext cx="16192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 стрелкой 20"/>
          <p:cNvCxnSpPr>
            <a:stCxn id="4" idx="2"/>
            <a:endCxn id="8195" idx="0"/>
          </p:cNvCxnSpPr>
          <p:nvPr/>
        </p:nvCxnSpPr>
        <p:spPr>
          <a:xfrm flipH="1">
            <a:off x="1785938" y="889299"/>
            <a:ext cx="2994433" cy="376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2"/>
            <a:endCxn id="8196" idx="0"/>
          </p:cNvCxnSpPr>
          <p:nvPr/>
        </p:nvCxnSpPr>
        <p:spPr>
          <a:xfrm flipH="1">
            <a:off x="4286250" y="889299"/>
            <a:ext cx="494121" cy="610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4" idx="2"/>
            <a:endCxn id="8197" idx="0"/>
          </p:cNvCxnSpPr>
          <p:nvPr/>
        </p:nvCxnSpPr>
        <p:spPr>
          <a:xfrm>
            <a:off x="4780371" y="889299"/>
            <a:ext cx="2291942" cy="2537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4" idx="2"/>
            <a:endCxn id="8199" idx="0"/>
          </p:cNvCxnSpPr>
          <p:nvPr/>
        </p:nvCxnSpPr>
        <p:spPr>
          <a:xfrm flipH="1">
            <a:off x="2571751" y="889299"/>
            <a:ext cx="2208620" cy="2754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4" idx="2"/>
            <a:endCxn id="8198" idx="0"/>
          </p:cNvCxnSpPr>
          <p:nvPr/>
        </p:nvCxnSpPr>
        <p:spPr>
          <a:xfrm>
            <a:off x="4780371" y="889299"/>
            <a:ext cx="1756161" cy="26111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9" name="Рисунок 31" descr="AG00011_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5072063"/>
            <a:ext cx="12477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9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18186" r="67391" b="57367"/>
          <a:stretch/>
        </p:blipFill>
        <p:spPr bwMode="auto">
          <a:xfrm>
            <a:off x="0" y="1908313"/>
            <a:ext cx="9010670" cy="417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74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2290" name="Picture 2" descr="G:\YandexDisk\Скриншоты\2015-03-15 17-03-37 Microsoft Excel - приложение1  [Режим совместимости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925"/>
            <a:ext cx="8974330" cy="440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" t="43527" r="67717" b="19504"/>
          <a:stretch/>
        </p:blipFill>
        <p:spPr bwMode="auto">
          <a:xfrm>
            <a:off x="-1" y="417443"/>
            <a:ext cx="9037556" cy="644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0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3314" name="Picture 2" descr="G:\YandexDisk\Скриншоты\2015-03-15 17-05-05 Microsoft Excel - приложение1  [Режим совместимости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2" y="2168352"/>
            <a:ext cx="9051218" cy="162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1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1" t="16993" r="36087" b="48572"/>
          <a:stretch/>
        </p:blipFill>
        <p:spPr bwMode="auto">
          <a:xfrm>
            <a:off x="39757" y="596347"/>
            <a:ext cx="9067929" cy="58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9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4338" name="Picture 2" descr="G:\YandexDisk\Скриншоты\2015-03-15 17-07-03 Microsoft Excel - приложение1  [Режим совместимости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" y="1155700"/>
            <a:ext cx="9207650" cy="345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12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4" t="51428" r="35598" b="11751"/>
          <a:stretch/>
        </p:blipFill>
        <p:spPr bwMode="auto">
          <a:xfrm>
            <a:off x="-243287" y="308112"/>
            <a:ext cx="9387288" cy="654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10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5362" name="Picture 2" descr="G:\YandexDisk\Скриншоты\2015-03-15 17-08-39 Microsoft Excel - приложение1  [Режим совместимости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2" y="1169987"/>
            <a:ext cx="8946256" cy="451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6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853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свою работу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второй задачи урока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776852"/>
              </p:ext>
            </p:extLst>
          </p:nvPr>
        </p:nvGraphicFramePr>
        <p:xfrm>
          <a:off x="683568" y="1844825"/>
          <a:ext cx="8136904" cy="37444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68051"/>
                <a:gridCol w="4068853"/>
              </a:tblGrid>
              <a:tr h="1248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понял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проблему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48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меня остались сомнения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48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меня еще не все ясно, нужна помощь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328176" y="2060848"/>
            <a:ext cx="941173" cy="867097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2256672" y="3140968"/>
            <a:ext cx="991286" cy="991286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1"/>
          <p:cNvSpPr>
            <a:spLocks noChangeArrowheads="1"/>
          </p:cNvSpPr>
          <p:nvPr/>
        </p:nvSpPr>
        <p:spPr bwMode="auto">
          <a:xfrm>
            <a:off x="2267744" y="4492294"/>
            <a:ext cx="951221" cy="951221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0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853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6619" y="117977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свою работу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третьей и четвертой задачи урока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849141"/>
              </p:ext>
            </p:extLst>
          </p:nvPr>
        </p:nvGraphicFramePr>
        <p:xfrm>
          <a:off x="700194" y="2927945"/>
          <a:ext cx="8136904" cy="37444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68051"/>
                <a:gridCol w="4068853"/>
              </a:tblGrid>
              <a:tr h="1248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понял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проблему, я умею сам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48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умею, но у меня остались сомнения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48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меня еще не все ясно, нужна помощь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306785" y="3140968"/>
            <a:ext cx="941173" cy="867097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2235281" y="4221088"/>
            <a:ext cx="991286" cy="991286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1"/>
          <p:cNvSpPr>
            <a:spLocks noChangeArrowheads="1"/>
          </p:cNvSpPr>
          <p:nvPr/>
        </p:nvSpPr>
        <p:spPr bwMode="auto">
          <a:xfrm>
            <a:off x="2246353" y="5572414"/>
            <a:ext cx="951221" cy="951221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28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873" y="1361322"/>
            <a:ext cx="65781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сделать для того чтобы цифры, отображаемые в таблицах, стали более наглядными?</a:t>
            </a:r>
          </a:p>
        </p:txBody>
      </p:sp>
    </p:spTree>
    <p:extLst>
      <p:ext uri="{BB962C8B-B14F-4D97-AF65-F5344CB8AC3E}">
        <p14:creationId xmlns:p14="http://schemas.microsoft.com/office/powerpoint/2010/main" val="173876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853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6619" y="1080744"/>
            <a:ext cx="7886700" cy="1325563"/>
          </a:xfrm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Домашнее задание</a:t>
            </a:r>
          </a:p>
        </p:txBody>
      </p:sp>
      <p:sp>
        <p:nvSpPr>
          <p:cNvPr id="2" name="Блок-схема: карточка 1"/>
          <p:cNvSpPr/>
          <p:nvPr/>
        </p:nvSpPr>
        <p:spPr>
          <a:xfrm rot="368213">
            <a:off x="606876" y="3221838"/>
            <a:ext cx="2226366" cy="2413305"/>
          </a:xfrm>
          <a:prstGeom prst="flowChartPunchedCard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8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Блок-схема: карточка 10"/>
          <p:cNvSpPr/>
          <p:nvPr/>
        </p:nvSpPr>
        <p:spPr>
          <a:xfrm rot="273786">
            <a:off x="3468854" y="2788357"/>
            <a:ext cx="2226366" cy="2413305"/>
          </a:xfrm>
          <a:prstGeom prst="flowChartPunchedCard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8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Блок-схема: карточка 11"/>
          <p:cNvSpPr/>
          <p:nvPr/>
        </p:nvSpPr>
        <p:spPr>
          <a:xfrm rot="273786">
            <a:off x="5961703" y="3475885"/>
            <a:ext cx="2226366" cy="2413305"/>
          </a:xfrm>
          <a:prstGeom prst="flowChartPunchedCard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8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607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1"/>
          <p:cNvSpPr>
            <a:spLocks noGrp="1"/>
          </p:cNvSpPr>
          <p:nvPr>
            <p:ph idx="1"/>
          </p:nvPr>
        </p:nvSpPr>
        <p:spPr>
          <a:xfrm>
            <a:off x="611560" y="4365104"/>
            <a:ext cx="9244532" cy="23580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Закончите предложение или предложения на выбор…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уроке я понял…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2. 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узнал, что …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3.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было неожиданным …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4. Оказывается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 …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5. Теперь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я…</a:t>
            </a:r>
          </a:p>
          <a:p>
            <a:endParaRPr lang="ru-RU" altLang="ru-RU" dirty="0" smtClean="0"/>
          </a:p>
        </p:txBody>
      </p:sp>
      <p:sp>
        <p:nvSpPr>
          <p:cNvPr id="18435" name="Заголовок 2"/>
          <p:cNvSpPr>
            <a:spLocks noGrp="1"/>
          </p:cNvSpPr>
          <p:nvPr>
            <p:ph type="title"/>
          </p:nvPr>
        </p:nvSpPr>
        <p:spPr>
          <a:xfrm>
            <a:off x="1038126" y="55419"/>
            <a:ext cx="7643812" cy="633412"/>
          </a:xfrm>
        </p:spPr>
        <p:txBody>
          <a:bodyPr>
            <a:noAutofit/>
          </a:bodyPr>
          <a:lstStyle/>
          <a:p>
            <a:r>
              <a:rPr lang="ru-RU" altLang="ru-RU" sz="5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Ваше мнение об уроке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60032" y="2276872"/>
            <a:ext cx="2348308" cy="1635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97311"/>
              </p:ext>
            </p:extLst>
          </p:nvPr>
        </p:nvGraphicFramePr>
        <p:xfrm>
          <a:off x="899592" y="692696"/>
          <a:ext cx="7200800" cy="352839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00045"/>
                <a:gridCol w="3600755"/>
              </a:tblGrid>
              <a:tr h="11761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понравился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761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Остался равнодушным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761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не понравился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2278063" y="692696"/>
            <a:ext cx="1080120" cy="108012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2278063" y="1916832"/>
            <a:ext cx="1093829" cy="1093829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Oval 1"/>
          <p:cNvSpPr>
            <a:spLocks noChangeArrowheads="1"/>
          </p:cNvSpPr>
          <p:nvPr/>
        </p:nvSpPr>
        <p:spPr bwMode="auto">
          <a:xfrm>
            <a:off x="2313119" y="3109271"/>
            <a:ext cx="1080120" cy="108012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555776" y="9807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915816" y="9807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555776" y="22048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915816" y="22048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555776" y="34290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987824" y="34290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55776" y="2636912"/>
            <a:ext cx="5760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 rot="7775409">
            <a:off x="2512226" y="881811"/>
            <a:ext cx="951196" cy="485863"/>
          </a:xfrm>
          <a:prstGeom prst="arc">
            <a:avLst>
              <a:gd name="adj1" fmla="val 16949614"/>
              <a:gd name="adj2" fmla="val 1089313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17996045">
            <a:off x="2285371" y="3961872"/>
            <a:ext cx="951196" cy="485863"/>
          </a:xfrm>
          <a:prstGeom prst="arc">
            <a:avLst>
              <a:gd name="adj1" fmla="val 16949614"/>
              <a:gd name="adj2" fmla="val 1089313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41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027" name="Picture 3" descr="G:\YandexDisk\Скриншоты\2015-03-15 14-37-27 Скриншот экра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" y="1118876"/>
            <a:ext cx="9141969" cy="592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4643" y="2551837"/>
            <a:ext cx="715617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i="1" cap="none" spc="50" dirty="0" smtClean="0">
                <a:ln w="1143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вас за урок!</a:t>
            </a:r>
            <a:endParaRPr lang="ru-RU" sz="9600" b="1" i="1" cap="none" spc="50" dirty="0">
              <a:ln w="1143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18317" y="1219318"/>
            <a:ext cx="57256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диаграмм и графиков в </a:t>
            </a:r>
            <a:r>
              <a:rPr lang="en-US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Типы диаграмм</a:t>
            </a:r>
            <a:endParaRPr lang="ru-RU" sz="5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853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4675" y="528347"/>
            <a:ext cx="30970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790" y="2161305"/>
            <a:ext cx="36086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урока: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4654" y="1096629"/>
            <a:ext cx="83597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аучиться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 графики 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выбранного типа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2437" y="2930746"/>
            <a:ext cx="6809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повторить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обобщить знания;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7781" y="4091400"/>
            <a:ext cx="86277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закрепить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создавать электронные таблицы, строить диаграммы и графики;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4654" y="5673405"/>
            <a:ext cx="90978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применить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практике изученный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2437" y="3550663"/>
            <a:ext cx="8627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рассмотреть типы диаграмм;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853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114471"/>
            <a:ext cx="9011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«Установи соответствие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661" y="5959552"/>
            <a:ext cx="9288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           3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4 -               5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  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6 -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052064"/>
              </p:ext>
            </p:extLst>
          </p:nvPr>
        </p:nvGraphicFramePr>
        <p:xfrm>
          <a:off x="124200" y="1637691"/>
          <a:ext cx="8887452" cy="429768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3269462"/>
                <a:gridCol w="561799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Электронные таблицы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выражение, начинающееся со знака «=», включающая в себя числа, имена ячеек, функции, знаки математических операций.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Основные типы данных, обрабатываемые в электронных таблицах: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создаваемый и сохраняемый в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Excel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Формула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ячейка таблицы, которую в данный момент занимает курсор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Диапазон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г) приложение, работающее в диалоговом режиме, хранящее и обрабатывающее данные в прямоугольных таблицах.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5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Активная ячейка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д) число, текст и формула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Рабочая книга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е) расположенные подряд ячейки в строке, столбце или прямоугольнике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12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853"/>
            <a:ext cx="9139938" cy="6858000"/>
          </a:xfrm>
          <a:prstGeom prst="rect">
            <a:avLst/>
          </a:prstGeom>
        </p:spPr>
      </p:pic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2139" y="2000250"/>
            <a:ext cx="87956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формулируйте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преимущества, которые дает обработка информации с помощью электронных таблиц?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114471"/>
            <a:ext cx="9011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9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853"/>
            <a:ext cx="9139938" cy="6858000"/>
          </a:xfrm>
          <a:prstGeom prst="rect">
            <a:avLst/>
          </a:prstGeom>
        </p:spPr>
      </p:pic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3729" y="2178215"/>
            <a:ext cx="8892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использовании,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времени,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различные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возможность наглядно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иллюстрировать числовую информацию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графиков 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41363"/>
            <a:ext cx="59640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ЭТ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35514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0000"/>
  <p:tag name="ISPRING_RESOURCE_PATHS_HASH_2" val="bd17e5b77557d5f076b270467983952ec07bb75a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</TotalTime>
  <Words>508</Words>
  <Application>Microsoft Office PowerPoint</Application>
  <PresentationFormat>Экран (4:3)</PresentationFormat>
  <Paragraphs>154</Paragraphs>
  <Slides>42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42</vt:i4>
      </vt:variant>
    </vt:vector>
  </HeadingPairs>
  <TitlesOfParts>
    <vt:vector size="45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Оцените свою работу  по решению первой задачи урока</vt:lpstr>
      <vt:lpstr>Презентация PowerPoint</vt:lpstr>
      <vt:lpstr>Великая отечественная война 1941-1945 г.г.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Оцените свою работу  по решению второй задачи урока</vt:lpstr>
      <vt:lpstr>Оцените свою работу  по решению третьей и четвертой задачи урока</vt:lpstr>
      <vt:lpstr>Домашнее задание</vt:lpstr>
      <vt:lpstr>Ваше мнение об уроке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Prezentaciya_uroka_SmirnovoyLG</dc:title>
  <dc:creator>Михаил Горяйнов</dc:creator>
  <cp:lastModifiedBy>diz</cp:lastModifiedBy>
  <cp:revision>52</cp:revision>
  <dcterms:created xsi:type="dcterms:W3CDTF">2013-11-19T05:52:05Z</dcterms:created>
  <dcterms:modified xsi:type="dcterms:W3CDTF">2015-03-15T21:32:50Z</dcterms:modified>
</cp:coreProperties>
</file>