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58" r:id="rId5"/>
    <p:sldId id="260" r:id="rId6"/>
    <p:sldId id="268" r:id="rId7"/>
    <p:sldId id="262" r:id="rId8"/>
    <p:sldId id="263" r:id="rId9"/>
    <p:sldId id="264" r:id="rId10"/>
    <p:sldId id="259" r:id="rId11"/>
    <p:sldId id="265" r:id="rId12"/>
    <p:sldId id="267" r:id="rId13"/>
    <p:sldId id="270" r:id="rId14"/>
    <p:sldId id="269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Национальный состав населения Крыма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c:spPr>
          </c:dPt>
          <c:cat>
            <c:strRef>
              <c:f>Лист1!$A$2:$A$7</c:f>
              <c:strCache>
                <c:ptCount val="6"/>
                <c:pt idx="0">
                  <c:v>русские</c:v>
                </c:pt>
                <c:pt idx="1">
                  <c:v>украинцы</c:v>
                </c:pt>
                <c:pt idx="2">
                  <c:v>крымские татары</c:v>
                </c:pt>
                <c:pt idx="3">
                  <c:v>белорусы</c:v>
                </c:pt>
                <c:pt idx="4">
                  <c:v>армяне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58.5</c:v>
                </c:pt>
                <c:pt idx="1">
                  <c:v>24</c:v>
                </c:pt>
                <c:pt idx="2">
                  <c:v>12.1</c:v>
                </c:pt>
                <c:pt idx="3">
                  <c:v>1.4</c:v>
                </c:pt>
                <c:pt idx="4">
                  <c:v>1.1000000000000001</c:v>
                </c:pt>
                <c:pt idx="5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662937445319364"/>
          <c:y val="0.13481073614407141"/>
          <c:w val="0.40122890352297685"/>
          <c:h val="0.6141648571570586"/>
        </c:manualLayout>
      </c:layout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0702-40CC-4A50-971D-456A0B04EF9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9FE6-D353-4D84-999F-75EC995A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0702-40CC-4A50-971D-456A0B04EF9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9FE6-D353-4D84-999F-75EC995A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0702-40CC-4A50-971D-456A0B04EF9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9FE6-D353-4D84-999F-75EC995A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0702-40CC-4A50-971D-456A0B04EF9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9FE6-D353-4D84-999F-75EC995A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0702-40CC-4A50-971D-456A0B04EF9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9FE6-D353-4D84-999F-75EC995A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0702-40CC-4A50-971D-456A0B04EF9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9FE6-D353-4D84-999F-75EC995A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0702-40CC-4A50-971D-456A0B04EF9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9FE6-D353-4D84-999F-75EC995A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0702-40CC-4A50-971D-456A0B04EF9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9FE6-D353-4D84-999F-75EC995A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0702-40CC-4A50-971D-456A0B04EF9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9FE6-D353-4D84-999F-75EC995A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0702-40CC-4A50-971D-456A0B04EF9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9FE6-D353-4D84-999F-75EC995A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0702-40CC-4A50-971D-456A0B04EF9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9FE6-D353-4D84-999F-75EC995A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0702-40CC-4A50-971D-456A0B04EF9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B9FE6-D353-4D84-999F-75EC995A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://www.look.com.ua/large/201209/35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64704"/>
            <a:ext cx="5796074" cy="2246769"/>
          </a:xfrm>
          <a:prstGeom prst="rect">
            <a:avLst/>
          </a:prstGeom>
          <a:solidFill>
            <a:srgbClr val="FFFFFF">
              <a:alpha val="36078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«…А над водою синей, синей, синей,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Приморские столпились города,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Крым опять в объятии с Россией,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Теперь уже навечно,  навсегда!»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Федор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Матишев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_5375238609fa0e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56792"/>
            <a:ext cx="9144000" cy="4968552"/>
          </a:xfrm>
          <a:prstGeom prst="rect">
            <a:avLst/>
          </a:prstGeom>
        </p:spPr>
      </p:pic>
      <p:pic>
        <p:nvPicPr>
          <p:cNvPr id="15362" name="Picture 2" descr="http://www.atorus.ru/public/ator/data/4c44fc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34839"/>
            <a:ext cx="3203848" cy="231404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645" y="0"/>
            <a:ext cx="3847355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516216" y="2535287"/>
            <a:ext cx="1821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Севастополь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407495"/>
            <a:ext cx="2627784" cy="197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452320" y="6279703"/>
            <a:ext cx="951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Керчь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krymology.info/images/8/8b/%D0%A1%D0%B5%D0%BB%D1%8C%D1%81%D0%BA%D0%BE%D1%85%D0%BE%D0%B7%D1%8F%D0%B9%D1%81%D1%82%D0%B2%D0%B5%D0%BD%D0%BD%D0%B0%D1%8F_%D1%81%D0%BF%D0%B5%D1%86%D0%B8%D0%B0%D0%BB%D0%B8%D0%B7%D0%B0%D1%86%D0%B8%D1%8F.png"/>
          <p:cNvPicPr/>
          <p:nvPr/>
        </p:nvPicPr>
        <p:blipFill>
          <a:blip r:embed="rId2" cstate="email">
            <a:lum bright="-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5579096" cy="707886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Сельское хозяйство. </a:t>
            </a:r>
            <a:endParaRPr lang="ru-RU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6" y="3573016"/>
            <a:ext cx="2151931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855" y="836840"/>
            <a:ext cx="1731535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3827580"/>
            <a:ext cx="1772816" cy="132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988840"/>
            <a:ext cx="2593214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928" y="548679"/>
            <a:ext cx="1901369" cy="129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01208"/>
            <a:ext cx="2090555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801191"/>
            <a:ext cx="8051800" cy="567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071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Проект моста через Керченский пролив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332656"/>
            <a:ext cx="918168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b="1" dirty="0" smtClean="0"/>
              <a:t>Каково значение Крыма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b="1" dirty="0" smtClean="0"/>
              <a:t>для России?</a:t>
            </a:r>
          </a:p>
        </p:txBody>
      </p:sp>
      <p:pic>
        <p:nvPicPr>
          <p:cNvPr id="26627" name="Picture 3" descr="http://politikus.ru/uploads/posts/2015-02/1424733322_krym-ross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3999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620283"/>
            <a:ext cx="889248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 выбору: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написать мини-сочинение на тему «Крым и Россия – мы вместе»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2) составить синквейн по теме урока (правила составления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синквейна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электронном дневнике)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002060"/>
                </a:solidFill>
              </a:rPr>
              <a:t>Домашнее задание: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4px-Relief_map_of_Crimea.jpg"/>
          <p:cNvPicPr>
            <a:picLocks noChangeAspect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0768"/>
            <a:ext cx="9094333" cy="551723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Крым</a:t>
            </a:r>
            <a:r>
              <a:rPr lang="ru-RU" sz="4400" b="1" dirty="0" smtClean="0"/>
              <a:t> – новая республика в составе Российской Федерации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5445224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Площадь – </a:t>
            </a:r>
          </a:p>
          <a:p>
            <a:pPr algn="ctr"/>
            <a:r>
              <a:rPr lang="ru-RU" sz="3200" dirty="0" smtClean="0"/>
              <a:t>26 081 км</a:t>
            </a:r>
            <a:r>
              <a:rPr lang="ru-RU" sz="3200" baseline="30000" dirty="0" smtClean="0"/>
              <a:t>2</a:t>
            </a:r>
            <a:endParaRPr lang="ru-RU" sz="3200" baseline="30000" dirty="0"/>
          </a:p>
        </p:txBody>
      </p:sp>
      <p:sp>
        <p:nvSpPr>
          <p:cNvPr id="7" name="Овал 6"/>
          <p:cNvSpPr/>
          <p:nvPr/>
        </p:nvSpPr>
        <p:spPr>
          <a:xfrm>
            <a:off x="2267744" y="5805264"/>
            <a:ext cx="144000" cy="144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5373216"/>
            <a:ext cx="1858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Севастополь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3419872" y="4725144"/>
            <a:ext cx="144000" cy="144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9565" y="4335487"/>
            <a:ext cx="2072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Симферополь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7" y="1196751"/>
            <a:ext cx="2960034" cy="41887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50bc5b73127c2c19fd3b3d495bd9c55.jpg"/>
          <p:cNvPicPr>
            <a:picLocks noChangeAspect="1"/>
          </p:cNvPicPr>
          <p:nvPr/>
        </p:nvPicPr>
        <p:blipFill>
          <a:blip r:embed="rId2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228184" cy="3573016"/>
          </a:xfrm>
          <a:prstGeom prst="rect">
            <a:avLst/>
          </a:prstGeom>
        </p:spPr>
      </p:pic>
      <p:pic>
        <p:nvPicPr>
          <p:cNvPr id="8" name="Рисунок 7" descr="350bc5b73127c2c19fd3b3d495bd9c55.jpg"/>
          <p:cNvPicPr>
            <a:picLocks noChangeAspect="1"/>
          </p:cNvPicPr>
          <p:nvPr/>
        </p:nvPicPr>
        <p:blipFill>
          <a:blip r:embed="rId3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08297"/>
            <a:ext cx="6156176" cy="33497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49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ДО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801234"/>
            <a:ext cx="2012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ПОСЛЕ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120680" y="366623"/>
            <a:ext cx="302332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/>
              <a:t>18 марта 2014 </a:t>
            </a:r>
            <a:r>
              <a:rPr lang="ru-RU" sz="2800" b="1" dirty="0" smtClean="0"/>
              <a:t>г. </a:t>
            </a:r>
            <a:r>
              <a:rPr lang="ru-RU" sz="2800" dirty="0"/>
              <a:t>в Москве Президентом России Владимиром Путиным и представителями Крыма был подписан </a:t>
            </a:r>
            <a:r>
              <a:rPr lang="ru-RU" sz="2800" dirty="0" err="1" smtClean="0"/>
              <a:t>межгосударствен-ный</a:t>
            </a:r>
            <a:r>
              <a:rPr lang="ru-RU" sz="2800" dirty="0" smtClean="0"/>
              <a:t> </a:t>
            </a:r>
            <a:r>
              <a:rPr lang="ru-RU" sz="2800" b="1" i="1" dirty="0"/>
              <a:t>договор о принятии Крыма и Севастополя в состав России</a:t>
            </a: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0126848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5674">
            <a:off x="1199258" y="596687"/>
            <a:ext cx="6732211" cy="403932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02769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18 марта 2015 г</a:t>
            </a:r>
            <a:r>
              <a:rPr lang="ru-RU" sz="3200" b="1" dirty="0" smtClean="0"/>
              <a:t>. – </a:t>
            </a:r>
          </a:p>
          <a:p>
            <a:pPr algn="ctr"/>
            <a:r>
              <a:rPr lang="ru-RU" sz="3200" dirty="0" smtClean="0"/>
              <a:t>годовщина вхождения республики Крым и города Севастополя в состав Российской Федерации </a:t>
            </a:r>
            <a:endParaRPr lang="ru-RU" sz="32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5085184"/>
            <a:ext cx="9144000" cy="1480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относитесь к вступлению Крыма в состав Российской Федерации?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899592" y="980224"/>
            <a:ext cx="7291511" cy="5409935"/>
            <a:chOff x="395536" y="980224"/>
            <a:chExt cx="7291511" cy="5409935"/>
          </a:xfrm>
        </p:grpSpPr>
        <p:pic>
          <p:nvPicPr>
            <p:cNvPr id="2" name="Рисунок 1" descr="444px-Relief_map_of_Crimea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980728"/>
              <a:ext cx="7200800" cy="5400600"/>
            </a:xfrm>
            <a:prstGeom prst="rect">
              <a:avLst/>
            </a:prstGeom>
          </p:spPr>
        </p:pic>
        <p:grpSp>
          <p:nvGrpSpPr>
            <p:cNvPr id="17410" name="Group 2"/>
            <p:cNvGrpSpPr>
              <a:grpSpLocks/>
            </p:cNvGrpSpPr>
            <p:nvPr/>
          </p:nvGrpSpPr>
          <p:grpSpPr bwMode="auto">
            <a:xfrm>
              <a:off x="477000" y="980224"/>
              <a:ext cx="7047328" cy="5281765"/>
              <a:chOff x="1421" y="649"/>
              <a:chExt cx="8753" cy="6226"/>
            </a:xfrm>
          </p:grpSpPr>
          <p:grpSp>
            <p:nvGrpSpPr>
              <p:cNvPr id="17411" name="Group 3"/>
              <p:cNvGrpSpPr>
                <a:grpSpLocks/>
              </p:cNvGrpSpPr>
              <p:nvPr/>
            </p:nvGrpSpPr>
            <p:grpSpPr bwMode="auto">
              <a:xfrm>
                <a:off x="1421" y="649"/>
                <a:ext cx="8753" cy="6226"/>
                <a:chOff x="1421" y="649"/>
                <a:chExt cx="8753" cy="6226"/>
              </a:xfrm>
            </p:grpSpPr>
            <p:sp>
              <p:nvSpPr>
                <p:cNvPr id="17412" name="WordArt 4"/>
                <p:cNvSpPr>
                  <a:spLocks noChangeArrowheads="1" noChangeShapeType="1" noTextEdit="1"/>
                </p:cNvSpPr>
                <p:nvPr/>
              </p:nvSpPr>
              <p:spPr bwMode="auto">
                <a:xfrm rot="-2165220">
                  <a:off x="4317" y="5016"/>
                  <a:ext cx="2323" cy="28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/>
                  <a:r>
                    <a:rPr lang="ru-RU" sz="1400" kern="10" spc="0" dirty="0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Крымские горы</a:t>
                  </a:r>
                  <a:endParaRPr lang="ru-RU" sz="14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  <p:sp>
              <p:nvSpPr>
                <p:cNvPr id="17413" name="WordArt 5"/>
                <p:cNvSpPr>
                  <a:spLocks noChangeArrowheads="1" noChangeShapeType="1" noTextEdit="1"/>
                </p:cNvSpPr>
                <p:nvPr/>
              </p:nvSpPr>
              <p:spPr bwMode="auto">
                <a:xfrm rot="192144">
                  <a:off x="7508" y="1457"/>
                  <a:ext cx="1645" cy="61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/>
                  <a:r>
                    <a:rPr lang="ru-RU" sz="1400" kern="10" spc="0" dirty="0" smtClean="0">
                      <a:ln w="9525">
                        <a:solidFill>
                          <a:srgbClr val="1F497D"/>
                        </a:solidFill>
                        <a:round/>
                        <a:headEnd/>
                        <a:tailEnd/>
                      </a:ln>
                      <a:solidFill>
                        <a:srgbClr val="0070C0"/>
                      </a:solidFill>
                      <a:effectLst/>
                      <a:latin typeface="Arial"/>
                      <a:cs typeface="Arial"/>
                    </a:rPr>
                    <a:t>Азовское </a:t>
                  </a:r>
                </a:p>
                <a:p>
                  <a:pPr algn="ctr" rtl="0"/>
                  <a:r>
                    <a:rPr lang="ru-RU" sz="1400" kern="10" spc="0" dirty="0" smtClean="0">
                      <a:ln w="9525">
                        <a:solidFill>
                          <a:srgbClr val="1F497D"/>
                        </a:solidFill>
                        <a:round/>
                        <a:headEnd/>
                        <a:tailEnd/>
                      </a:ln>
                      <a:solidFill>
                        <a:srgbClr val="0070C0"/>
                      </a:solidFill>
                      <a:effectLst/>
                      <a:latin typeface="Arial"/>
                      <a:cs typeface="Arial"/>
                    </a:rPr>
                    <a:t>море</a:t>
                  </a:r>
                  <a:endParaRPr lang="ru-RU" sz="1400" kern="10" spc="0" dirty="0">
                    <a:ln w="9525">
                      <a:solidFill>
                        <a:srgbClr val="1F497D"/>
                      </a:solidFill>
                      <a:round/>
                      <a:headEnd/>
                      <a:tailEnd/>
                    </a:ln>
                    <a:solidFill>
                      <a:srgbClr val="0070C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  <p:sp>
              <p:nvSpPr>
                <p:cNvPr id="17414" name="WordArt 6"/>
                <p:cNvSpPr>
                  <a:spLocks noChangeArrowheads="1" noChangeShapeType="1" noTextEdit="1"/>
                </p:cNvSpPr>
                <p:nvPr/>
              </p:nvSpPr>
              <p:spPr bwMode="auto">
                <a:xfrm rot="2941501">
                  <a:off x="1078" y="5316"/>
                  <a:ext cx="2835" cy="28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/>
                  <a:r>
                    <a:rPr lang="ru-RU" sz="1400" kern="10" spc="0" dirty="0" smtClean="0">
                      <a:ln w="9525">
                        <a:solidFill>
                          <a:srgbClr val="1F497D"/>
                        </a:solidFill>
                        <a:round/>
                        <a:headEnd/>
                        <a:tailEnd/>
                      </a:ln>
                      <a:solidFill>
                        <a:srgbClr val="0070C0"/>
                      </a:solidFill>
                      <a:effectLst/>
                      <a:latin typeface="Arial"/>
                      <a:cs typeface="Arial"/>
                    </a:rPr>
                    <a:t>Чёрное море</a:t>
                  </a:r>
                  <a:endParaRPr lang="ru-RU" sz="1400" kern="10" spc="0" dirty="0">
                    <a:ln w="9525">
                      <a:solidFill>
                        <a:srgbClr val="1F497D"/>
                      </a:solidFill>
                      <a:round/>
                      <a:headEnd/>
                      <a:tailEnd/>
                    </a:ln>
                    <a:solidFill>
                      <a:srgbClr val="0070C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  <p:sp>
              <p:nvSpPr>
                <p:cNvPr id="17415" name="WordArt 7"/>
                <p:cNvSpPr>
                  <a:spLocks noChangeArrowheads="1" noChangeShapeType="1" noTextEdit="1"/>
                </p:cNvSpPr>
                <p:nvPr/>
              </p:nvSpPr>
              <p:spPr bwMode="auto">
                <a:xfrm rot="-1846346">
                  <a:off x="5790" y="5622"/>
                  <a:ext cx="2835" cy="28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/>
                  <a:r>
                    <a:rPr lang="ru-RU" sz="1400" kern="10" spc="0" dirty="0" smtClean="0">
                      <a:ln w="9525">
                        <a:solidFill>
                          <a:srgbClr val="1F497D"/>
                        </a:solidFill>
                        <a:round/>
                        <a:headEnd/>
                        <a:tailEnd/>
                      </a:ln>
                      <a:solidFill>
                        <a:srgbClr val="0070C0"/>
                      </a:solidFill>
                      <a:effectLst/>
                      <a:latin typeface="Arial"/>
                      <a:cs typeface="Arial"/>
                    </a:rPr>
                    <a:t>Чёрное море</a:t>
                  </a:r>
                  <a:endParaRPr lang="ru-RU" sz="1400" kern="10" spc="0" dirty="0">
                    <a:ln w="9525">
                      <a:solidFill>
                        <a:srgbClr val="1F497D"/>
                      </a:solidFill>
                      <a:round/>
                      <a:headEnd/>
                      <a:tailEnd/>
                    </a:ln>
                    <a:solidFill>
                      <a:srgbClr val="0070C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  <p:sp>
              <p:nvSpPr>
                <p:cNvPr id="17416" name="WordArt 8"/>
                <p:cNvSpPr>
                  <a:spLocks noChangeArrowheads="1" noChangeShapeType="1" noTextEdit="1"/>
                </p:cNvSpPr>
                <p:nvPr/>
              </p:nvSpPr>
              <p:spPr bwMode="auto">
                <a:xfrm rot="17898398">
                  <a:off x="8986" y="3968"/>
                  <a:ext cx="1474" cy="17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00"/>
                    </a:avLst>
                  </a:prstTxWarp>
                </a:bodyPr>
                <a:lstStyle/>
                <a:p>
                  <a:pPr algn="ctr" rtl="0"/>
                  <a:r>
                    <a:rPr lang="ru-RU" sz="1400" i="1" kern="10" spc="0" dirty="0" smtClean="0">
                      <a:ln w="9525">
                        <a:solidFill>
                          <a:srgbClr val="1F497D"/>
                        </a:solidFill>
                        <a:round/>
                        <a:headEnd/>
                        <a:tailEnd/>
                      </a:ln>
                      <a:solidFill>
                        <a:srgbClr val="0070C0"/>
                      </a:solidFill>
                      <a:effectLst/>
                      <a:latin typeface="Arial"/>
                      <a:cs typeface="Arial"/>
                    </a:rPr>
                    <a:t>Керченский пролив</a:t>
                  </a:r>
                  <a:endParaRPr lang="ru-RU" sz="1400" i="1" kern="10" spc="0" dirty="0">
                    <a:ln w="9525">
                      <a:solidFill>
                        <a:srgbClr val="1F497D"/>
                      </a:solidFill>
                      <a:round/>
                      <a:headEnd/>
                      <a:tailEnd/>
                    </a:ln>
                    <a:solidFill>
                      <a:srgbClr val="0070C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  <p:sp>
              <p:nvSpPr>
                <p:cNvPr id="17417" name="WordArt 9"/>
                <p:cNvSpPr>
                  <a:spLocks noChangeArrowheads="1" noChangeShapeType="1" noTextEdit="1"/>
                </p:cNvSpPr>
                <p:nvPr/>
              </p:nvSpPr>
              <p:spPr bwMode="auto">
                <a:xfrm rot="21022401">
                  <a:off x="1527" y="1717"/>
                  <a:ext cx="1729" cy="45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/>
                  <a:r>
                    <a:rPr lang="ru-RU" sz="1400" i="1" kern="10" spc="0" dirty="0" err="1" smtClean="0">
                      <a:ln w="9525">
                        <a:solidFill>
                          <a:srgbClr val="1F497D"/>
                        </a:solidFill>
                        <a:round/>
                        <a:headEnd/>
                        <a:tailEnd/>
                      </a:ln>
                      <a:solidFill>
                        <a:srgbClr val="0070C0"/>
                      </a:solidFill>
                      <a:effectLst/>
                      <a:latin typeface="Arial"/>
                      <a:cs typeface="Arial"/>
                    </a:rPr>
                    <a:t>Каркинитский</a:t>
                  </a:r>
                  <a:endParaRPr lang="ru-RU" sz="1400" i="1" kern="10" spc="0" dirty="0" smtClean="0">
                    <a:ln w="9525">
                      <a:solidFill>
                        <a:srgbClr val="1F497D"/>
                      </a:solidFill>
                      <a:round/>
                      <a:headEnd/>
                      <a:tailEnd/>
                    </a:ln>
                    <a:solidFill>
                      <a:srgbClr val="0070C0"/>
                    </a:solidFill>
                    <a:effectLst/>
                    <a:latin typeface="Arial"/>
                    <a:cs typeface="Arial"/>
                  </a:endParaRPr>
                </a:p>
                <a:p>
                  <a:pPr algn="ctr" rtl="0"/>
                  <a:r>
                    <a:rPr lang="ru-RU" sz="1400" i="1" kern="10" spc="0" dirty="0" smtClean="0">
                      <a:ln w="9525">
                        <a:solidFill>
                          <a:srgbClr val="1F497D"/>
                        </a:solidFill>
                        <a:round/>
                        <a:headEnd/>
                        <a:tailEnd/>
                      </a:ln>
                      <a:solidFill>
                        <a:srgbClr val="0070C0"/>
                      </a:solidFill>
                      <a:effectLst/>
                      <a:latin typeface="Arial"/>
                      <a:cs typeface="Arial"/>
                    </a:rPr>
                    <a:t>залив</a:t>
                  </a:r>
                  <a:endParaRPr lang="ru-RU" sz="1400" i="1" kern="10" spc="0" dirty="0">
                    <a:ln w="9525">
                      <a:solidFill>
                        <a:srgbClr val="1F497D"/>
                      </a:solidFill>
                      <a:round/>
                      <a:headEnd/>
                      <a:tailEnd/>
                    </a:ln>
                    <a:solidFill>
                      <a:srgbClr val="0070C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  <p:sp>
              <p:nvSpPr>
                <p:cNvPr id="17418" name="WordArt 1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930" y="649"/>
                  <a:ext cx="2325" cy="255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/>
                  <a:r>
                    <a:rPr lang="ru-RU" sz="1400" kern="10" spc="0" dirty="0" err="1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Перекопский</a:t>
                  </a:r>
                  <a:r>
                    <a:rPr lang="ru-RU" sz="1400" kern="10" spc="0" dirty="0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 перешеек</a:t>
                  </a:r>
                  <a:endParaRPr lang="ru-RU" sz="14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  <p:sp>
              <p:nvSpPr>
                <p:cNvPr id="17419" name="WordArt 11"/>
                <p:cNvSpPr>
                  <a:spLocks noChangeArrowheads="1" noChangeShapeType="1" noTextEdit="1"/>
                </p:cNvSpPr>
                <p:nvPr/>
              </p:nvSpPr>
              <p:spPr bwMode="auto">
                <a:xfrm rot="21122661">
                  <a:off x="1421" y="797"/>
                  <a:ext cx="964" cy="227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/>
                  <a:r>
                    <a:rPr lang="ru-RU" sz="1400" kern="10" spc="0" dirty="0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Украина</a:t>
                  </a:r>
                  <a:endParaRPr lang="ru-RU" sz="14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  <p:sp>
              <p:nvSpPr>
                <p:cNvPr id="17420" name="WordArt 12"/>
                <p:cNvSpPr>
                  <a:spLocks noChangeArrowheads="1" noChangeShapeType="1" noTextEdit="1"/>
                </p:cNvSpPr>
                <p:nvPr/>
              </p:nvSpPr>
              <p:spPr bwMode="auto">
                <a:xfrm rot="-3689185">
                  <a:off x="9777" y="4047"/>
                  <a:ext cx="624" cy="17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/>
                  <a:r>
                    <a:rPr lang="ru-RU" sz="1400" kern="10" spc="0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Россия</a:t>
                  </a:r>
                  <a:endParaRPr lang="ru-RU" sz="1400" kern="10" spc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  <p:sp>
              <p:nvSpPr>
                <p:cNvPr id="17421" name="WordArt 1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967" y="3648"/>
                  <a:ext cx="1491" cy="566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/>
                  <a:r>
                    <a:rPr lang="ru-RU" sz="1400" kern="10" spc="0" dirty="0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Керченский </a:t>
                  </a:r>
                </a:p>
                <a:p>
                  <a:pPr algn="ctr" rtl="0"/>
                  <a:r>
                    <a:rPr lang="ru-RU" sz="1400" kern="10" spc="0" dirty="0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полуостров</a:t>
                  </a:r>
                  <a:endParaRPr lang="ru-RU" sz="14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  <p:sp>
              <p:nvSpPr>
                <p:cNvPr id="17422" name="WordArt 14"/>
                <p:cNvSpPr>
                  <a:spLocks noChangeArrowheads="1" noChangeShapeType="1" noTextEdit="1"/>
                </p:cNvSpPr>
                <p:nvPr/>
              </p:nvSpPr>
              <p:spPr bwMode="auto">
                <a:xfrm rot="3522910">
                  <a:off x="6082" y="2621"/>
                  <a:ext cx="1938" cy="178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Down">
                    <a:avLst>
                      <a:gd name="adj" fmla="val 0"/>
                    </a:avLst>
                  </a:prstTxWarp>
                </a:bodyPr>
                <a:lstStyle/>
                <a:p>
                  <a:pPr algn="ctr" rtl="0"/>
                  <a:r>
                    <a:rPr lang="ru-RU" sz="1400" kern="10" spc="0" dirty="0" err="1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Арабатская</a:t>
                  </a:r>
                  <a:r>
                    <a:rPr lang="ru-RU" sz="1400" kern="10" spc="0" dirty="0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 стрелка</a:t>
                  </a:r>
                  <a:endParaRPr lang="ru-RU" sz="14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  <p:sp>
              <p:nvSpPr>
                <p:cNvPr id="17423" name="WordArt 15"/>
                <p:cNvSpPr>
                  <a:spLocks noChangeArrowheads="1" noChangeShapeType="1" noTextEdit="1"/>
                </p:cNvSpPr>
                <p:nvPr/>
              </p:nvSpPr>
              <p:spPr bwMode="auto">
                <a:xfrm rot="20459070">
                  <a:off x="1821" y="2792"/>
                  <a:ext cx="1412" cy="54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/>
                  <a:r>
                    <a:rPr lang="ru-RU" sz="1400" kern="10" spc="0" dirty="0" err="1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Тарханкутский</a:t>
                  </a:r>
                  <a:r>
                    <a:rPr lang="ru-RU" sz="1400" kern="10" spc="0" dirty="0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 </a:t>
                  </a:r>
                </a:p>
                <a:p>
                  <a:pPr algn="ctr" rtl="0"/>
                  <a:r>
                    <a:rPr lang="ru-RU" sz="1400" kern="10" spc="0" dirty="0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полуостров</a:t>
                  </a:r>
                  <a:endParaRPr lang="ru-RU" sz="14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7424" name="Freeform 16"/>
              <p:cNvSpPr>
                <a:spLocks/>
              </p:cNvSpPr>
              <p:nvPr/>
            </p:nvSpPr>
            <p:spPr bwMode="auto">
              <a:xfrm>
                <a:off x="3779" y="904"/>
                <a:ext cx="224" cy="255"/>
              </a:xfrm>
              <a:custGeom>
                <a:avLst/>
                <a:gdLst/>
                <a:ahLst/>
                <a:cxnLst>
                  <a:cxn ang="0">
                    <a:pos x="190" y="100"/>
                  </a:cxn>
                  <a:cxn ang="0">
                    <a:pos x="125" y="78"/>
                  </a:cxn>
                  <a:cxn ang="0">
                    <a:pos x="95" y="39"/>
                  </a:cxn>
                  <a:cxn ang="0">
                    <a:pos x="52" y="0"/>
                  </a:cxn>
                  <a:cxn ang="0">
                    <a:pos x="30" y="31"/>
                  </a:cxn>
                  <a:cxn ang="0">
                    <a:pos x="56" y="91"/>
                  </a:cxn>
                  <a:cxn ang="0">
                    <a:pos x="52" y="160"/>
                  </a:cxn>
                  <a:cxn ang="0">
                    <a:pos x="69" y="212"/>
                  </a:cxn>
                  <a:cxn ang="0">
                    <a:pos x="30" y="255"/>
                  </a:cxn>
                  <a:cxn ang="0">
                    <a:pos x="0" y="268"/>
                  </a:cxn>
                </a:cxnLst>
                <a:rect l="0" t="0" r="r" b="b"/>
                <a:pathLst>
                  <a:path w="190" h="268">
                    <a:moveTo>
                      <a:pt x="190" y="100"/>
                    </a:moveTo>
                    <a:cubicBezTo>
                      <a:pt x="172" y="87"/>
                      <a:pt x="147" y="83"/>
                      <a:pt x="125" y="78"/>
                    </a:cubicBezTo>
                    <a:cubicBezTo>
                      <a:pt x="115" y="62"/>
                      <a:pt x="111" y="50"/>
                      <a:pt x="95" y="39"/>
                    </a:cubicBezTo>
                    <a:cubicBezTo>
                      <a:pt x="85" y="24"/>
                      <a:pt x="69" y="6"/>
                      <a:pt x="52" y="0"/>
                    </a:cubicBezTo>
                    <a:cubicBezTo>
                      <a:pt x="34" y="7"/>
                      <a:pt x="37" y="14"/>
                      <a:pt x="30" y="31"/>
                    </a:cubicBezTo>
                    <a:cubicBezTo>
                      <a:pt x="35" y="56"/>
                      <a:pt x="34" y="76"/>
                      <a:pt x="56" y="91"/>
                    </a:cubicBezTo>
                    <a:cubicBezTo>
                      <a:pt x="60" y="114"/>
                      <a:pt x="84" y="150"/>
                      <a:pt x="52" y="160"/>
                    </a:cubicBezTo>
                    <a:cubicBezTo>
                      <a:pt x="45" y="184"/>
                      <a:pt x="46" y="203"/>
                      <a:pt x="69" y="212"/>
                    </a:cubicBezTo>
                    <a:cubicBezTo>
                      <a:pt x="63" y="245"/>
                      <a:pt x="56" y="242"/>
                      <a:pt x="30" y="255"/>
                    </a:cubicBezTo>
                    <a:cubicBezTo>
                      <a:pt x="20" y="260"/>
                      <a:pt x="12" y="268"/>
                      <a:pt x="0" y="268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4860032" y="5661248"/>
              <a:ext cx="2827015" cy="7289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    - государственная граница РФ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426" name="AutoShape 18"/>
            <p:cNvCxnSpPr>
              <a:cxnSpLocks noChangeShapeType="1"/>
            </p:cNvCxnSpPr>
            <p:nvPr/>
          </p:nvCxnSpPr>
          <p:spPr bwMode="auto">
            <a:xfrm>
              <a:off x="5076056" y="6021288"/>
              <a:ext cx="277812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1" name="TextBox 20"/>
          <p:cNvSpPr txBox="1"/>
          <p:nvPr/>
        </p:nvSpPr>
        <p:spPr>
          <a:xfrm>
            <a:off x="2483768" y="0"/>
            <a:ext cx="3785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1. ЭГП Крыма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0" y="1689567"/>
          <a:ext cx="9144000" cy="480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9552" y="980728"/>
            <a:ext cx="813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Национальный состав населения Крыма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3</a:t>
            </a:r>
            <a:r>
              <a:rPr lang="ru-RU" sz="4800" b="1" dirty="0" smtClean="0"/>
              <a:t>. Население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>
            <a:lum bright="-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6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75856" y="0"/>
            <a:ext cx="5868144" cy="156966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4</a:t>
            </a:r>
            <a:r>
              <a:rPr lang="ru-RU" sz="4800" b="1" dirty="0" smtClean="0"/>
              <a:t>. </a:t>
            </a:r>
            <a:r>
              <a:rPr lang="ru-RU" sz="4800" b="1" dirty="0" err="1" smtClean="0"/>
              <a:t>Природно-ресурс-ный</a:t>
            </a:r>
            <a:r>
              <a:rPr lang="ru-RU" sz="4800" b="1" dirty="0" smtClean="0"/>
              <a:t> потенциал</a:t>
            </a:r>
            <a:endParaRPr lang="ru-RU" sz="4800" b="1" dirty="0"/>
          </a:p>
        </p:txBody>
      </p:sp>
      <p:pic>
        <p:nvPicPr>
          <p:cNvPr id="25" name="Рисунок 24" descr="444px-Relief_map_of_Crimea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772816"/>
            <a:ext cx="3203848" cy="217726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6" name="Рисунок 25">
            <a:hlinkClick r:id="rId4" action="ppaction://hlinksldjump"/>
          </p:cNvPr>
          <p:cNvPicPr/>
          <p:nvPr/>
        </p:nvPicPr>
        <p:blipFill>
          <a:blip r:embed="rId5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933056"/>
            <a:ext cx="3168000" cy="2304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lum bright="-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08" y="35913"/>
            <a:ext cx="6228184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Природные комплексы Крыма</a:t>
            </a:r>
            <a:endParaRPr lang="ru-RU" sz="3200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172400" y="6237312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>
            <a:lum bright="-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6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75856" y="0"/>
            <a:ext cx="5868144" cy="144655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5. Хозяйство Крыма.</a:t>
            </a:r>
          </a:p>
          <a:p>
            <a:pPr algn="ctr"/>
            <a:r>
              <a:rPr lang="ru-RU" sz="4000" b="1" dirty="0" smtClean="0"/>
              <a:t>Промышленность. </a:t>
            </a:r>
            <a:endParaRPr lang="ru-RU" sz="4000" b="1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76056" y="2636912"/>
            <a:ext cx="406794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Отметьте на контурной карте крупные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промыш-ленные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центры, укажите их специализацию.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a9f6a8c3e24f9702d61b411bcfbbfc2a165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196</Words>
  <Application>Microsoft Office PowerPoint</Application>
  <PresentationFormat>Экран (4:3)</PresentationFormat>
  <Paragraphs>52</Paragraphs>
  <Slides>14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Плешакова Любовь Викторовна</dc:creator>
  <cp:lastModifiedBy>diz</cp:lastModifiedBy>
  <cp:revision>68</cp:revision>
  <dcterms:created xsi:type="dcterms:W3CDTF">2015-03-15T06:29:19Z</dcterms:created>
  <dcterms:modified xsi:type="dcterms:W3CDTF">2015-03-29T12:34:05Z</dcterms:modified>
</cp:coreProperties>
</file>