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71" r:id="rId3"/>
    <p:sldId id="261" r:id="rId4"/>
    <p:sldId id="262" r:id="rId5"/>
    <p:sldId id="263" r:id="rId6"/>
    <p:sldId id="274" r:id="rId7"/>
    <p:sldId id="272" r:id="rId8"/>
    <p:sldId id="258" r:id="rId9"/>
    <p:sldId id="268" r:id="rId10"/>
    <p:sldId id="259" r:id="rId11"/>
    <p:sldId id="260" r:id="rId12"/>
    <p:sldId id="264" r:id="rId13"/>
    <p:sldId id="265" r:id="rId14"/>
    <p:sldId id="266" r:id="rId15"/>
    <p:sldId id="269" r:id="rId16"/>
    <p:sldId id="270" r:id="rId17"/>
    <p:sldId id="275" r:id="rId18"/>
    <p:sldId id="278" r:id="rId19"/>
    <p:sldId id="267" r:id="rId20"/>
    <p:sldId id="290" r:id="rId21"/>
    <p:sldId id="276" r:id="rId22"/>
    <p:sldId id="282" r:id="rId23"/>
    <p:sldId id="283" r:id="rId24"/>
    <p:sldId id="284" r:id="rId25"/>
    <p:sldId id="285" r:id="rId26"/>
    <p:sldId id="286" r:id="rId27"/>
    <p:sldId id="288" r:id="rId28"/>
    <p:sldId id="291" r:id="rId29"/>
  </p:sldIdLst>
  <p:sldSz cx="9144000" cy="6858000" type="screen4x3"/>
  <p:notesSz cx="6858000" cy="9144000"/>
  <p:custDataLst>
    <p:tags r:id="rId3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6AD01-A81F-464B-BBA8-1BD73119D370}" type="datetimeFigureOut">
              <a:rPr lang="ru-RU" smtClean="0"/>
              <a:t>16.06.2012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5EC8A-B6B0-40F5-BA84-0665C54FD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107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97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82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336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511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04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602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1700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2443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0326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958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449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1115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8490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1569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3213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9129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0287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0745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737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3020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340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510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47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363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841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767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909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EC8A-B6B0-40F5-BA84-0665C54FDCF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79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A5705-FE55-42CC-AA5D-1545E4375C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67E44-0938-4532-A113-66641E4579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64848-1341-4A28-9B2F-B97A9B14B9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E9CF1-BD10-4A0B-B0CD-3C29AD2D99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C9CC5-26E3-4629-A51C-C5CA923142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4FCDD-AACD-4A68-9980-C5445A64E6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6E6A5-2266-49F8-843E-3A89D64CE2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A7AC0-13AA-443E-9F2B-9EB383882B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50DD1-0F77-4C51-AB70-DB6C3AB40B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F140D-ED2E-49E7-9170-A3C9E172A8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4B3DF-20EB-40E4-BEB1-6B87F6692D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F2A780-377A-4F23-BEBF-A9884A31D4C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pravmir.ru/wp-content/uploads/2009/06/untitled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vestnik.maryno.net/f061209n22/IMG_6862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hcity.ru/data/0/Ravin1_b.jp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drobnosti.ua/photo/2002/07/05/29721_2.jpg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www.segodnya.ua/img/forall/a/100514/37.jpg" TargetMode="External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www.cirota.ru/forum/images/90/90695.jpe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lli-firka.org/storage/sections/mf-inform/250509/_6.jp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abloko.ru/Press/2008/spb_021108_4.jpg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www.nedelya.ru/cache/gorzakaz/2008-04-15/9963.jpg" TargetMode="External"/><Relationship Id="rId9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57.radikal.ru/i157/0810/1c/7a5350c26873.jpg" TargetMode="External"/><Relationship Id="rId5" Type="http://schemas.openxmlformats.org/officeDocument/2006/relationships/image" Target="../media/image27.jpeg"/><Relationship Id="rId4" Type="http://schemas.openxmlformats.org/officeDocument/2006/relationships/hyperlink" Target="http://gazeta.ua/dphoto/200706/070626213833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hyperlink" Target="http://s60.radikal.ru/i167/0904/f2/3ba4064e2e4e.jp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nsor.net.ua/forum/theme_images/1226826221_84.jpg" TargetMode="External"/><Relationship Id="rId5" Type="http://schemas.openxmlformats.org/officeDocument/2006/relationships/image" Target="../media/image30.jpeg"/><Relationship Id="rId4" Type="http://schemas.openxmlformats.org/officeDocument/2006/relationships/hyperlink" Target="http://www.livebase.ru/uploads/images/4/b3cabfacdd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41;&#1069;2007\Data\Movie\EYE.AVI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grani.ru/files/24060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azetachel.ru/upload/iblock/956/25.09.2008_12_vn.jpg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newizv.ru/images/photos/big/20071206211210_1-malchik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Толерантность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GE009_350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27088" y="188913"/>
            <a:ext cx="80645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7200">
                <a:solidFill>
                  <a:schemeClr val="tx2"/>
                </a:solidFill>
              </a:rPr>
              <a:t>Толерантность</a:t>
            </a:r>
          </a:p>
        </p:txBody>
      </p:sp>
      <p:pic>
        <p:nvPicPr>
          <p:cNvPr id="2055" name="Picture 7" descr="Картинка 26 из 453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1268413"/>
            <a:ext cx="5400675" cy="537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GE011_350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31013"/>
          </a:xfrm>
          <a:noFill/>
          <a:ln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23850" y="476250"/>
            <a:ext cx="360045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4.  Сохранение и развитие культурной самобытности и языков национальных меньшинств; </a:t>
            </a:r>
          </a:p>
          <a:p>
            <a:r>
              <a:rPr lang="ru-RU" sz="2400" dirty="0"/>
              <a:t>5.  Охват событиями общественного характера, праздниками как можно большего количества людей, если это не противоречит их культурным традициям и религиозным верованиям; </a:t>
            </a:r>
          </a:p>
        </p:txBody>
      </p:sp>
      <p:pic>
        <p:nvPicPr>
          <p:cNvPr id="5127" name="Picture 7" descr="Картинка 229 из 454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33375"/>
            <a:ext cx="4144963" cy="6192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GE011_350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284663" y="115888"/>
            <a:ext cx="485933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6.  Возможность следовать своим традициям для всех культур, представленных в данном обществе; </a:t>
            </a:r>
          </a:p>
          <a:p>
            <a:r>
              <a:rPr lang="ru-RU" sz="2400" dirty="0"/>
              <a:t>7.  Свобода вероисповедания при условии, что это не ущемляет права и возможности других членов общества; </a:t>
            </a:r>
          </a:p>
          <a:p>
            <a:r>
              <a:rPr lang="ru-RU" sz="2400" dirty="0"/>
              <a:t>8. Сотрудничество и солидарность в решение общих проблем; </a:t>
            </a:r>
          </a:p>
        </p:txBody>
      </p:sp>
      <p:pic>
        <p:nvPicPr>
          <p:cNvPr id="6151" name="Picture 7" descr="Картинка 248 из 454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3960813" cy="2613025"/>
          </a:xfrm>
          <a:prstGeom prst="rect">
            <a:avLst/>
          </a:prstGeom>
          <a:noFill/>
        </p:spPr>
      </p:pic>
      <p:pic>
        <p:nvPicPr>
          <p:cNvPr id="6153" name="Picture 9" descr="Картинка 248 из 454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3860800"/>
            <a:ext cx="3816350" cy="2597150"/>
          </a:xfrm>
          <a:prstGeom prst="rect">
            <a:avLst/>
          </a:prstGeom>
          <a:noFill/>
        </p:spPr>
      </p:pic>
      <p:pic>
        <p:nvPicPr>
          <p:cNvPr id="6155" name="Picture 11" descr="Картинка 262 из 454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4221163"/>
            <a:ext cx="3276600" cy="2459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 descr="GE011_350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50825" y="3500438"/>
            <a:ext cx="835342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Основой толерантности</a:t>
            </a:r>
            <a:r>
              <a:rPr lang="ru-RU" sz="2800">
                <a:latin typeface="Times New Roman" pitchFamily="18" charset="0"/>
              </a:rPr>
              <a:t> как качества личности является признание права на отличие.</a:t>
            </a:r>
          </a:p>
          <a:p>
            <a:pPr algn="just"/>
            <a:r>
              <a:rPr lang="ru-RU" sz="2800">
                <a:latin typeface="Times New Roman" pitchFamily="18" charset="0"/>
              </a:rPr>
              <a:t> Она проявляется в принятии другого человека таким, каков он есть, уважении другой точки зрения, сдержанности к тому, что не разделяешь, понимании и принятии традиций, ценностей и культуры представителей другой национальности и веры.</a:t>
            </a:r>
          </a:p>
        </p:txBody>
      </p:sp>
      <p:pic>
        <p:nvPicPr>
          <p:cNvPr id="11272" name="Picture 8" descr="Картинка 289 из 454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0"/>
            <a:ext cx="5076825" cy="33813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43570" y="357166"/>
            <a:ext cx="30718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16 ноября - Международный день толерантности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GE011_350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63600" y="404813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dirty="0"/>
              <a:t>Проявление </a:t>
            </a:r>
            <a:r>
              <a:rPr lang="ru-RU" sz="3600" dirty="0" err="1"/>
              <a:t>нетолерантности</a:t>
            </a:r>
            <a:r>
              <a:rPr lang="ru-RU" sz="3600" dirty="0"/>
              <a:t>?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23850" y="1243013"/>
            <a:ext cx="882015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80975">
              <a:buFontTx/>
              <a:buAutoNum type="arabicPeriod"/>
            </a:pPr>
            <a:r>
              <a:rPr lang="ru-RU" sz="2400" dirty="0"/>
              <a:t> </a:t>
            </a:r>
            <a:r>
              <a:rPr lang="ru-RU" sz="2800" dirty="0"/>
              <a:t>оскорбления, насмешки, выражение пренебрежения; </a:t>
            </a:r>
          </a:p>
          <a:p>
            <a:pPr indent="180975">
              <a:buFontTx/>
              <a:buAutoNum type="arabicPeriod"/>
            </a:pPr>
            <a:r>
              <a:rPr lang="ru-RU" sz="2800" dirty="0"/>
              <a:t>  игнорирование (отказ в беседе, в признании); </a:t>
            </a:r>
          </a:p>
          <a:p>
            <a:pPr indent="180975">
              <a:buFontTx/>
              <a:buAutoNum type="arabicPeriod"/>
            </a:pPr>
            <a:r>
              <a:rPr lang="ru-RU" sz="2800" dirty="0"/>
              <a:t>  негативные стереотипы, предубеждения, предрассудки (составление обобщенного мнения о человеке, принадлежащем к иной культуре, полу, расе, этнической группе, как правило, на основе отрицательных характеристик); </a:t>
            </a:r>
          </a:p>
          <a:p>
            <a:pPr indent="180975">
              <a:buFontTx/>
              <a:buAutoNum type="arabicPeriod"/>
            </a:pPr>
            <a:r>
              <a:rPr lang="ru-RU" sz="2800" dirty="0"/>
              <a:t> </a:t>
            </a:r>
            <a:r>
              <a:rPr lang="ru-RU" sz="2800" dirty="0" err="1"/>
              <a:t>этноцентризм</a:t>
            </a:r>
            <a:r>
              <a:rPr lang="ru-RU" sz="2800" dirty="0"/>
              <a:t> (понимание и оценка жизненных явлений сквозь призму ценностей и традиций собственной группы как эталонной и лучшей по сравнению с другими группами);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GE011_350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39750" y="765175"/>
            <a:ext cx="47879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5. поиск врага (перенос вины за несчастья, неблагополучие и социальные проблемы на ту или иную группу); </a:t>
            </a:r>
          </a:p>
          <a:p>
            <a:endParaRPr lang="ru-RU" sz="2400" dirty="0"/>
          </a:p>
          <a:p>
            <a:r>
              <a:rPr lang="ru-RU" sz="2400" dirty="0"/>
              <a:t>6.  преследования, запугивания, угрозы; </a:t>
            </a:r>
          </a:p>
        </p:txBody>
      </p:sp>
      <p:pic>
        <p:nvPicPr>
          <p:cNvPr id="13319" name="Picture 7" descr="Картинка 335 из 454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476250"/>
            <a:ext cx="2736850" cy="2052638"/>
          </a:xfrm>
          <a:prstGeom prst="rect">
            <a:avLst/>
          </a:prstGeom>
          <a:noFill/>
        </p:spPr>
      </p:pic>
      <p:pic>
        <p:nvPicPr>
          <p:cNvPr id="13323" name="Picture 11" descr="Картинка 20 из 4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4183063"/>
            <a:ext cx="3600450" cy="2363787"/>
          </a:xfrm>
          <a:prstGeom prst="rect">
            <a:avLst/>
          </a:prstGeom>
          <a:noFill/>
        </p:spPr>
      </p:pic>
      <p:pic>
        <p:nvPicPr>
          <p:cNvPr id="13325" name="Picture 13" descr="Картинка 35 из 48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825" y="3573463"/>
            <a:ext cx="3600450" cy="2562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расизм (дискриминация представителей определенной расы на основе предпосылки, что одни расы превосходят другие); </a:t>
            </a:r>
          </a:p>
          <a:p>
            <a:pPr>
              <a:lnSpc>
                <a:spcPct val="80000"/>
              </a:lnSpc>
            </a:pPr>
            <a:r>
              <a:rPr lang="ru-RU" sz="2400"/>
              <a:t>•  ксенофобия в форме этнофобий (антисемитизм, кавказофобия и др.), религиозных фобий, мигрантофобии (неприязнь к представителям других культур и групп, убеждение в том, что "чужаки" вредны для общества, преследование "чужаков"); </a:t>
            </a:r>
          </a:p>
          <a:p>
            <a:pPr>
              <a:lnSpc>
                <a:spcPct val="80000"/>
              </a:lnSpc>
            </a:pPr>
            <a:r>
              <a:rPr lang="ru-RU" sz="2400"/>
              <a:t>•  национализм (убеждение в превосходстве своей нации над другими и в том, что своя нация обладает большим объемом прав); </a:t>
            </a:r>
          </a:p>
          <a:p>
            <a:pPr>
              <a:lnSpc>
                <a:spcPct val="80000"/>
              </a:lnSpc>
            </a:pPr>
            <a:r>
              <a:rPr lang="ru-RU" sz="2400"/>
              <a:t>•  фашизм (реакционный антидемократический режим, для которого характерны крайние формы насилия и массовый террор); </a:t>
            </a:r>
          </a:p>
          <a:p>
            <a:pPr>
              <a:lnSpc>
                <a:spcPct val="80000"/>
              </a:lnSpc>
            </a:pPr>
            <a:endParaRPr lang="ru-RU" sz="2400"/>
          </a:p>
        </p:txBody>
      </p:sp>
      <p:pic>
        <p:nvPicPr>
          <p:cNvPr id="16388" name="Picture 4" descr="GE011_350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79388" y="0"/>
            <a:ext cx="5256212" cy="679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dirty="0"/>
              <a:t>7.расизм (дискриминация представителей определенной расы на основе предпосылки, что одни расы превосходят другие);</a:t>
            </a:r>
          </a:p>
          <a:p>
            <a:r>
              <a:rPr lang="ru-RU" sz="2000" dirty="0"/>
              <a:t> </a:t>
            </a:r>
          </a:p>
          <a:p>
            <a:r>
              <a:rPr lang="ru-RU" sz="2000" dirty="0"/>
              <a:t>8.  ксенофобия в форме этнофобий (антисемитизм, </a:t>
            </a:r>
            <a:r>
              <a:rPr lang="ru-RU" sz="2000" dirty="0" err="1"/>
              <a:t>кавказофобия</a:t>
            </a:r>
            <a:r>
              <a:rPr lang="ru-RU" sz="2000" dirty="0"/>
              <a:t> и др.), религиозных фобий, </a:t>
            </a:r>
            <a:r>
              <a:rPr lang="ru-RU" sz="2000" dirty="0" err="1"/>
              <a:t>мигрантофобии</a:t>
            </a:r>
            <a:r>
              <a:rPr lang="ru-RU" sz="2000" dirty="0"/>
              <a:t> (неприязнь к представителям других культур и групп, убеждение в том, что "чужаки" вредны для общества, преследование "чужаков"); </a:t>
            </a:r>
          </a:p>
          <a:p>
            <a:endParaRPr lang="ru-RU" sz="2000" dirty="0"/>
          </a:p>
          <a:p>
            <a:r>
              <a:rPr lang="ru-RU" sz="2000" dirty="0"/>
              <a:t>9.  национализм (убеждение в превосходстве своей нации над другими и в том, что своя нация обладает большим объемом прав); </a:t>
            </a:r>
          </a:p>
          <a:p>
            <a:endParaRPr lang="ru-RU" sz="2000" dirty="0"/>
          </a:p>
          <a:p>
            <a:r>
              <a:rPr lang="ru-RU" sz="2000" dirty="0"/>
              <a:t>10.  фашизм (реакционный антидемократический режим, для которого характерны крайние формы насилия и массовый террор); </a:t>
            </a:r>
          </a:p>
        </p:txBody>
      </p:sp>
      <p:pic>
        <p:nvPicPr>
          <p:cNvPr id="16390" name="Picture 6" descr="Картинка 14 из 4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620713"/>
            <a:ext cx="3638550" cy="2540000"/>
          </a:xfrm>
          <a:prstGeom prst="rect">
            <a:avLst/>
          </a:prstGeom>
          <a:noFill/>
        </p:spPr>
      </p:pic>
      <p:pic>
        <p:nvPicPr>
          <p:cNvPr id="16395" name="Picture 11" descr="Картинка 68 из 876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0188" y="3716338"/>
            <a:ext cx="3833812" cy="2868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GE011_350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50825" y="333375"/>
            <a:ext cx="871378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11.эксплуатация (использование чужого времени и труда без справедливого вознаграждения, безрассудное использование ресурсов и природных богатств); </a:t>
            </a:r>
          </a:p>
          <a:p>
            <a:r>
              <a:rPr lang="ru-RU" sz="2400" dirty="0"/>
              <a:t>12.  осквернение религиозных или культурных символов; </a:t>
            </a:r>
          </a:p>
          <a:p>
            <a:r>
              <a:rPr lang="ru-RU" sz="2400" dirty="0"/>
              <a:t>13.  религиозное преследование (насаждение конкретной веры, ее ценностей и обрядов); </a:t>
            </a:r>
          </a:p>
          <a:p>
            <a:r>
              <a:rPr lang="ru-RU" sz="2400" dirty="0"/>
              <a:t>14.  изгнание (официальное или насильственное); </a:t>
            </a:r>
          </a:p>
        </p:txBody>
      </p:sp>
      <p:pic>
        <p:nvPicPr>
          <p:cNvPr id="17415" name="Picture 7" descr="Картинка 24 из 28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8175" y="2997200"/>
            <a:ext cx="4751388" cy="3563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2051050" y="260350"/>
            <a:ext cx="475297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Личность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79475" y="949325"/>
            <a:ext cx="2468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u="sng" dirty="0"/>
              <a:t>Толерантная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984750" y="949325"/>
            <a:ext cx="289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u="sng"/>
              <a:t>Интолерантная</a:t>
            </a:r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4284663" y="1125538"/>
            <a:ext cx="0" cy="4608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79388" y="2157413"/>
            <a:ext cx="42195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Уважение мнения других</a:t>
            </a:r>
          </a:p>
          <a:p>
            <a:r>
              <a:rPr lang="ru-RU" sz="2400"/>
              <a:t>Доброжелательность</a:t>
            </a:r>
          </a:p>
          <a:p>
            <a:r>
              <a:rPr lang="ru-RU" sz="2400"/>
              <a:t>Желание что-либо делать </a:t>
            </a:r>
          </a:p>
          <a:p>
            <a:r>
              <a:rPr lang="ru-RU" sz="2400"/>
              <a:t>вместе</a:t>
            </a:r>
          </a:p>
          <a:p>
            <a:r>
              <a:rPr lang="ru-RU" sz="2400"/>
              <a:t>Понимание и принятие</a:t>
            </a:r>
          </a:p>
          <a:p>
            <a:r>
              <a:rPr lang="ru-RU" sz="2400"/>
              <a:t>Чуткость, любознатель-</a:t>
            </a:r>
          </a:p>
          <a:p>
            <a:r>
              <a:rPr lang="ru-RU" sz="2400"/>
              <a:t>ность</a:t>
            </a:r>
          </a:p>
          <a:p>
            <a:r>
              <a:rPr lang="ru-RU" sz="2400"/>
              <a:t>Снисходительность</a:t>
            </a:r>
          </a:p>
          <a:p>
            <a:r>
              <a:rPr lang="ru-RU" sz="2400"/>
              <a:t>Доверие, гуманизм</a:t>
            </a:r>
          </a:p>
          <a:p>
            <a:endParaRPr lang="ru-RU" sz="2400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427538" y="2133600"/>
            <a:ext cx="458311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Непонимание</a:t>
            </a:r>
          </a:p>
          <a:p>
            <a:r>
              <a:rPr lang="ru-RU" sz="2400"/>
              <a:t>Игнорирование</a:t>
            </a:r>
          </a:p>
          <a:p>
            <a:r>
              <a:rPr lang="ru-RU" sz="2400"/>
              <a:t>Эгоизм</a:t>
            </a:r>
          </a:p>
          <a:p>
            <a:r>
              <a:rPr lang="ru-RU" sz="2400"/>
              <a:t>Нетерпимость</a:t>
            </a:r>
          </a:p>
          <a:p>
            <a:r>
              <a:rPr lang="ru-RU" sz="2400"/>
              <a:t>Выражение пренебрежения</a:t>
            </a:r>
          </a:p>
          <a:p>
            <a:r>
              <a:rPr lang="ru-RU" sz="2400"/>
              <a:t>Раздражительность</a:t>
            </a:r>
          </a:p>
          <a:p>
            <a:r>
              <a:rPr lang="ru-RU" sz="2400"/>
              <a:t>Равнодушие</a:t>
            </a:r>
          </a:p>
          <a:p>
            <a:r>
              <a:rPr lang="ru-RU" sz="2400"/>
              <a:t>Цинизм</a:t>
            </a:r>
          </a:p>
          <a:p>
            <a:r>
              <a:rPr lang="ru-RU" sz="2400"/>
              <a:t>Немотивированная агрессия</a:t>
            </a:r>
          </a:p>
          <a:p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FF66FF"/>
                </a:solidFill>
              </a:rPr>
              <a:t>Формулы толерантного  общения: </a:t>
            </a:r>
            <a:endParaRPr lang="ru-RU" sz="3600" b="1" i="1" dirty="0">
              <a:solidFill>
                <a:srgbClr val="FF66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ru-RU" dirty="0" smtClean="0"/>
              <a:t> - 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«Относись к людям так, как бы ты хотел, чтобы относились к тебе». 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8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dirty="0" smtClean="0"/>
              <a:t>-  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«Если  тебе  плохо,  найди  того,  кому  еще  хуже  и  помоги ему». </a:t>
            </a:r>
          </a:p>
          <a:p>
            <a:pPr>
              <a:buFont typeface="Wingdings" pitchFamily="2" charset="2"/>
              <a:buChar char="ü"/>
              <a:defRPr/>
            </a:pPr>
            <a:endParaRPr lang="ru-RU" b="1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dirty="0" smtClean="0"/>
              <a:t>- 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«Поставь себя на место того, кого ты осуждаешь». 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14340" name="Picture 4" descr="GE011_350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476250"/>
            <a:ext cx="4643438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sz="1600" b="1"/>
              <a:t>Сотрудничество дух партнерства.</a:t>
            </a:r>
          </a:p>
          <a:p>
            <a:pPr>
              <a:tabLst>
                <a:tab pos="457200" algn="l"/>
              </a:tabLst>
            </a:pPr>
            <a:r>
              <a:rPr lang="ru-RU" sz="1600" b="1"/>
              <a:t>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600" b="1"/>
              <a:t>Готовность мирится с чужим мнением.</a:t>
            </a:r>
          </a:p>
          <a:p>
            <a:pPr>
              <a:tabLst>
                <a:tab pos="457200" algn="l"/>
              </a:tabLst>
            </a:pPr>
            <a:r>
              <a:rPr lang="ru-RU" sz="1600" b="1"/>
              <a:t>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600" b="1"/>
              <a:t>Уважение человеческого достоинства. </a:t>
            </a:r>
          </a:p>
          <a:p>
            <a:pPr>
              <a:tabLst>
                <a:tab pos="457200" algn="l"/>
              </a:tabLst>
            </a:pPr>
            <a:endParaRPr lang="ru-RU" sz="1600" b="1"/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600" b="1"/>
              <a:t>Уважение прав других. </a:t>
            </a:r>
          </a:p>
          <a:p>
            <a:pPr>
              <a:tabLst>
                <a:tab pos="457200" algn="l"/>
              </a:tabLst>
            </a:pPr>
            <a:endParaRPr lang="ru-RU" sz="1600" b="1"/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600" b="1"/>
              <a:t>Принятие другого таким, какой он есть. </a:t>
            </a:r>
          </a:p>
          <a:p>
            <a:pPr>
              <a:tabLst>
                <a:tab pos="457200" algn="l"/>
              </a:tabLst>
            </a:pPr>
            <a:endParaRPr lang="ru-RU" sz="1600" b="1"/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600" b="1"/>
              <a:t>Способность поставить себя на место другого. </a:t>
            </a:r>
          </a:p>
          <a:p>
            <a:pPr>
              <a:buFontTx/>
              <a:buChar char="•"/>
              <a:tabLst>
                <a:tab pos="457200" algn="l"/>
              </a:tabLst>
            </a:pPr>
            <a:endParaRPr lang="ru-RU" sz="1600" b="1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187450" y="0"/>
            <a:ext cx="7200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i="1">
                <a:solidFill>
                  <a:srgbClr val="FF0000"/>
                </a:solidFill>
              </a:rPr>
              <a:t>Определения толерантности:</a:t>
            </a:r>
            <a:endParaRPr lang="ru-RU" sz="3200">
              <a:solidFill>
                <a:srgbClr val="FF0000"/>
              </a:solidFill>
            </a:endParaRPr>
          </a:p>
          <a:p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14345" name="Picture 9" descr="Картинка 1 из 454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476250"/>
            <a:ext cx="3441700" cy="3455988"/>
          </a:xfrm>
          <a:prstGeom prst="rect">
            <a:avLst/>
          </a:prstGeom>
          <a:noFill/>
        </p:spPr>
      </p:pic>
      <p:pic>
        <p:nvPicPr>
          <p:cNvPr id="14347" name="Picture 11" descr="1226826221_8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573463"/>
            <a:ext cx="3527425" cy="2617787"/>
          </a:xfrm>
          <a:prstGeom prst="rect">
            <a:avLst/>
          </a:prstGeom>
          <a:noFill/>
        </p:spPr>
      </p:pic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3995738" y="3933825"/>
            <a:ext cx="4464050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/>
              <a:t>Уважение права быть иным.</a:t>
            </a:r>
          </a:p>
          <a:p>
            <a:endParaRPr lang="ru-RU"/>
          </a:p>
          <a:p>
            <a:pPr>
              <a:buFontTx/>
              <a:buChar char="•"/>
            </a:pPr>
            <a:r>
              <a:rPr lang="ru-RU"/>
              <a:t>Признание многообразия. </a:t>
            </a:r>
          </a:p>
          <a:p>
            <a:pPr>
              <a:buFontTx/>
              <a:buChar char="•"/>
            </a:pPr>
            <a:endParaRPr lang="ru-RU"/>
          </a:p>
          <a:p>
            <a:pPr>
              <a:buFontTx/>
              <a:buChar char="•"/>
            </a:pPr>
            <a:r>
              <a:rPr lang="ru-RU"/>
              <a:t>Признание равенства других.</a:t>
            </a:r>
          </a:p>
          <a:p>
            <a:pPr>
              <a:buFontTx/>
              <a:buChar char="•"/>
            </a:pPr>
            <a:endParaRPr lang="ru-RU"/>
          </a:p>
          <a:p>
            <a:pPr>
              <a:buFontTx/>
              <a:buChar char="•"/>
            </a:pPr>
            <a:r>
              <a:rPr lang="ru-RU"/>
              <a:t>Терпимость к чужим мнениям, верованиям и поведению. </a:t>
            </a:r>
          </a:p>
          <a:p>
            <a:pPr>
              <a:buFontTx/>
              <a:buChar char="•"/>
            </a:pPr>
            <a:r>
              <a:rPr lang="ru-RU"/>
              <a:t>Отказ от доминирования, причинения вреда и насилия. 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827088" y="836613"/>
            <a:ext cx="7705725" cy="1063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Palatino Linotype"/>
              </a:rPr>
              <a:t>Толерантность.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1547813" y="2565400"/>
            <a:ext cx="6264275" cy="1030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Modern No. 20"/>
              </a:rPr>
              <a:t>Что это такое?</a:t>
            </a:r>
          </a:p>
        </p:txBody>
      </p:sp>
      <p:pic>
        <p:nvPicPr>
          <p:cNvPr id="4" name="Picture 5" descr="glaz"/>
          <p:cNvPicPr>
            <a:picLocks noChangeAspect="1" noChangeArrowheads="1"/>
          </p:cNvPicPr>
          <p:nvPr/>
        </p:nvPicPr>
        <p:blipFill>
          <a:blip r:embed="rId4" cstate="email">
            <a:lum bright="-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96578"/>
            <a:ext cx="4429116" cy="3061422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EYE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766220"/>
            <a:ext cx="4286248" cy="309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2843213" y="2636838"/>
            <a:ext cx="3241675" cy="1152525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3203575" y="2924175"/>
            <a:ext cx="27241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Berlin Sans FB"/>
              </a:rPr>
              <a:t>Толерантность</a:t>
            </a: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500563" y="1125538"/>
            <a:ext cx="0" cy="1439862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4500563" y="3860800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6227763" y="3213100"/>
            <a:ext cx="64928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6156325" y="1341438"/>
            <a:ext cx="1079500" cy="172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6156325" y="3429000"/>
            <a:ext cx="1008063" cy="13684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2051050" y="3141663"/>
            <a:ext cx="649288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 flipV="1">
            <a:off x="1331913" y="1268413"/>
            <a:ext cx="1439862" cy="172878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H="1">
            <a:off x="1835150" y="3357563"/>
            <a:ext cx="936625" cy="15113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779838" y="549275"/>
            <a:ext cx="1484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Прощение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3635375" y="5300663"/>
            <a:ext cx="1765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Милосердие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6948488" y="404813"/>
            <a:ext cx="20875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Уважение прав</a:t>
            </a:r>
          </a:p>
          <a:p>
            <a:r>
              <a:rPr lang="ru-RU"/>
              <a:t>      других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6792913" y="2852738"/>
            <a:ext cx="23510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Сотрудничество,</a:t>
            </a:r>
          </a:p>
          <a:p>
            <a:r>
              <a:rPr lang="ru-RU"/>
              <a:t>дух партнёрства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6300788" y="4797425"/>
            <a:ext cx="25193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 b="0"/>
              <a:t>     </a:t>
            </a:r>
            <a:r>
              <a:rPr lang="ru-RU"/>
              <a:t>Уважение</a:t>
            </a:r>
          </a:p>
          <a:p>
            <a:r>
              <a:rPr lang="ru-RU"/>
              <a:t>человеческого</a:t>
            </a:r>
          </a:p>
          <a:p>
            <a:r>
              <a:rPr lang="ru-RU"/>
              <a:t>   достоинства</a:t>
            </a:r>
          </a:p>
          <a:p>
            <a:endParaRPr lang="ru-RU"/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303213" y="2847975"/>
            <a:ext cx="1839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Сострадание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468313" y="4941888"/>
            <a:ext cx="2776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Принятие другого</a:t>
            </a:r>
          </a:p>
          <a:p>
            <a:r>
              <a:rPr lang="ru-RU"/>
              <a:t>таким, какой он есть</a:t>
            </a:r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179388" y="188913"/>
            <a:ext cx="30702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Терпимость к чужим</a:t>
            </a:r>
          </a:p>
          <a:p>
            <a:r>
              <a:rPr lang="ru-RU"/>
              <a:t>мнениям, верованиям,</a:t>
            </a:r>
          </a:p>
          <a:p>
            <a:r>
              <a:rPr lang="ru-RU"/>
              <a:t>поведению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5" grpId="0" animBg="1"/>
      <p:bldP spid="12296" grpId="0" animBg="1"/>
      <p:bldP spid="12297" grpId="0" animBg="1"/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5" grpId="0"/>
      <p:bldP spid="12306" grpId="0"/>
      <p:bldP spid="12307" grpId="0"/>
      <p:bldP spid="12308" grpId="0"/>
      <p:bldP spid="12309" grpId="0"/>
      <p:bldP spid="12310" grpId="0"/>
      <p:bldP spid="12312" grpId="0"/>
      <p:bldP spid="123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49338" y="95250"/>
            <a:ext cx="7102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atin typeface="Arial Narrow" pitchFamily="34" charset="0"/>
              </a:rPr>
              <a:t>Международные соглашения, </a:t>
            </a:r>
          </a:p>
          <a:p>
            <a:pPr algn="ctr"/>
            <a:r>
              <a:rPr lang="ru-RU" sz="2800" dirty="0">
                <a:latin typeface="Arial Narrow" pitchFamily="34" charset="0"/>
              </a:rPr>
              <a:t>в которых раскрываются </a:t>
            </a:r>
          </a:p>
          <a:p>
            <a:pPr algn="ctr"/>
            <a:r>
              <a:rPr lang="ru-RU" sz="2800" dirty="0">
                <a:latin typeface="Arial Narrow" pitchFamily="34" charset="0"/>
              </a:rPr>
              <a:t>основные понятия и принципы толерантности.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92138" y="1514475"/>
            <a:ext cx="7663636" cy="452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lnSpc>
                <a:spcPct val="115000"/>
              </a:lnSpc>
              <a:buFontTx/>
              <a:buAutoNum type="arabicPeriod"/>
            </a:pPr>
            <a:r>
              <a:rPr lang="ru-RU" b="1" dirty="0"/>
              <a:t>Декларация принципов толерантности ЮНЕСКО.</a:t>
            </a:r>
          </a:p>
          <a:p>
            <a:pPr marL="342900" indent="-342900">
              <a:lnSpc>
                <a:spcPct val="115000"/>
              </a:lnSpc>
              <a:buFontTx/>
              <a:buAutoNum type="arabicPeriod"/>
            </a:pPr>
            <a:r>
              <a:rPr lang="ru-RU" b="1" dirty="0"/>
              <a:t>Всеобщая декларация прав человека.</a:t>
            </a:r>
          </a:p>
          <a:p>
            <a:pPr marL="342900" indent="-342900">
              <a:lnSpc>
                <a:spcPct val="115000"/>
              </a:lnSpc>
              <a:buFontTx/>
              <a:buAutoNum type="arabicPeriod"/>
            </a:pPr>
            <a:r>
              <a:rPr lang="ru-RU" b="1" dirty="0"/>
              <a:t>Международный пакт о гражданских и политических</a:t>
            </a:r>
          </a:p>
          <a:p>
            <a:pPr marL="342900" indent="-342900">
              <a:lnSpc>
                <a:spcPct val="115000"/>
              </a:lnSpc>
            </a:pPr>
            <a:r>
              <a:rPr lang="ru-RU" b="1" dirty="0"/>
              <a:t>     правах.</a:t>
            </a:r>
          </a:p>
          <a:p>
            <a:pPr marL="342900" indent="-342900">
              <a:lnSpc>
                <a:spcPct val="115000"/>
              </a:lnSpc>
            </a:pPr>
            <a:r>
              <a:rPr lang="ru-RU" b="1" dirty="0"/>
              <a:t>4.  Международная конвенция о ликвидации всех форм</a:t>
            </a:r>
          </a:p>
          <a:p>
            <a:pPr marL="342900" indent="-342900">
              <a:lnSpc>
                <a:spcPct val="115000"/>
              </a:lnSpc>
            </a:pPr>
            <a:r>
              <a:rPr lang="ru-RU" b="1" dirty="0"/>
              <a:t>     расовой дискриминации.</a:t>
            </a:r>
          </a:p>
          <a:p>
            <a:pPr marL="342900" indent="-342900">
              <a:lnSpc>
                <a:spcPct val="115000"/>
              </a:lnSpc>
              <a:buFontTx/>
              <a:buAutoNum type="arabicPeriod" startAt="5"/>
            </a:pPr>
            <a:r>
              <a:rPr lang="ru-RU" b="1" dirty="0"/>
              <a:t>Конвенция о предупреждении преступления геноцида и</a:t>
            </a:r>
          </a:p>
          <a:p>
            <a:pPr marL="342900" indent="-342900">
              <a:lnSpc>
                <a:spcPct val="115000"/>
              </a:lnSpc>
            </a:pPr>
            <a:r>
              <a:rPr lang="ru-RU" b="1" dirty="0"/>
              <a:t>     наказании за него.</a:t>
            </a:r>
          </a:p>
          <a:p>
            <a:pPr marL="342900" indent="-342900">
              <a:lnSpc>
                <a:spcPct val="115000"/>
              </a:lnSpc>
              <a:buFontTx/>
              <a:buAutoNum type="arabicPeriod" startAt="6"/>
            </a:pPr>
            <a:r>
              <a:rPr lang="ru-RU" b="1" dirty="0"/>
              <a:t>Конвенция о правах ребёнка.</a:t>
            </a:r>
          </a:p>
          <a:p>
            <a:pPr marL="342900" indent="-342900">
              <a:lnSpc>
                <a:spcPct val="115000"/>
              </a:lnSpc>
              <a:buFontTx/>
              <a:buAutoNum type="arabicPeriod" startAt="6"/>
            </a:pPr>
            <a:r>
              <a:rPr lang="ru-RU" b="1" dirty="0"/>
              <a:t>Декларация о ликвидации всех форм нетерпимости и</a:t>
            </a:r>
          </a:p>
          <a:p>
            <a:pPr marL="342900" indent="-342900">
              <a:lnSpc>
                <a:spcPct val="115000"/>
              </a:lnSpc>
            </a:pPr>
            <a:r>
              <a:rPr lang="ru-RU" b="1" dirty="0"/>
              <a:t>     дискриминации на основе религиозных убеждений.</a:t>
            </a:r>
          </a:p>
          <a:p>
            <a:pPr marL="342900" indent="-342900">
              <a:lnSpc>
                <a:spcPct val="115000"/>
              </a:lnSpc>
              <a:buFontTx/>
              <a:buAutoNum type="arabicPeriod" startAt="8"/>
            </a:pPr>
            <a:r>
              <a:rPr lang="ru-RU" b="1" dirty="0"/>
              <a:t>Декларация о правах лиц, принадлежащих к национальным</a:t>
            </a:r>
          </a:p>
          <a:p>
            <a:pPr marL="342900" indent="-342900">
              <a:lnSpc>
                <a:spcPct val="115000"/>
              </a:lnSpc>
            </a:pPr>
            <a:r>
              <a:rPr lang="ru-RU" b="1" dirty="0"/>
              <a:t>     или этническим, религиозным или языковым меньшинствам.</a:t>
            </a:r>
          </a:p>
          <a:p>
            <a:pPr marL="342900" indent="-342900">
              <a:lnSpc>
                <a:spcPct val="115000"/>
              </a:lnSpc>
            </a:pPr>
            <a:r>
              <a:rPr lang="ru-RU" b="1" dirty="0"/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4614866" cy="591187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Сказочка о счастье </a:t>
            </a:r>
          </a:p>
          <a:p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На свете жил один король,</a:t>
            </a:r>
          </a:p>
          <a:p>
            <a:pPr>
              <a:buNone/>
            </a:pPr>
            <a:r>
              <a:rPr lang="ru-RU" sz="1800" b="1" dirty="0" smtClean="0"/>
              <a:t>Богатый и могучий.</a:t>
            </a:r>
          </a:p>
          <a:p>
            <a:pPr>
              <a:buNone/>
            </a:pPr>
            <a:r>
              <a:rPr lang="ru-RU" sz="1800" b="1" dirty="0" smtClean="0"/>
              <a:t>Всегда грустил он. И порой</a:t>
            </a:r>
          </a:p>
          <a:p>
            <a:pPr>
              <a:buNone/>
            </a:pPr>
            <a:r>
              <a:rPr lang="ru-RU" sz="1800" b="1" dirty="0" smtClean="0"/>
              <a:t>Бывал мрачнее тучи.</a:t>
            </a:r>
          </a:p>
          <a:p>
            <a:pPr>
              <a:buNone/>
            </a:pPr>
            <a:r>
              <a:rPr lang="ru-RU" sz="1800" b="1" dirty="0" smtClean="0"/>
              <a:t>Гулял он, спал, обедал,</a:t>
            </a:r>
          </a:p>
          <a:p>
            <a:pPr>
              <a:buNone/>
            </a:pPr>
            <a:r>
              <a:rPr lang="ru-RU" sz="1800" b="1" dirty="0" smtClean="0"/>
              <a:t>А счастья он не ведал!</a:t>
            </a:r>
          </a:p>
          <a:p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Но вечно хныкать и тужить</a:t>
            </a:r>
          </a:p>
          <a:p>
            <a:pPr>
              <a:buNone/>
            </a:pPr>
            <a:r>
              <a:rPr lang="ru-RU" sz="1800" b="1" dirty="0" smtClean="0"/>
              <a:t>Бедняге надоело.</a:t>
            </a:r>
          </a:p>
          <a:p>
            <a:pPr>
              <a:buNone/>
            </a:pPr>
            <a:r>
              <a:rPr lang="ru-RU" sz="1800" b="1" dirty="0" smtClean="0"/>
              <a:t>Вскричал король: «Нельзя так жить!» - </a:t>
            </a:r>
          </a:p>
          <a:p>
            <a:pPr>
              <a:buNone/>
            </a:pPr>
            <a:r>
              <a:rPr lang="ru-RU" sz="1800" b="1" dirty="0" smtClean="0"/>
              <a:t>И с трона спрыгнул смело.</a:t>
            </a:r>
          </a:p>
          <a:p>
            <a:pPr>
              <a:buNone/>
            </a:pPr>
            <a:r>
              <a:rPr lang="ru-RU" sz="1800" b="1" dirty="0" smtClean="0"/>
              <a:t>Да вмиг порушить свой удел</a:t>
            </a:r>
          </a:p>
          <a:p>
            <a:pPr>
              <a:buNone/>
            </a:pPr>
            <a:r>
              <a:rPr lang="ru-RU" sz="1800" b="1" dirty="0" smtClean="0"/>
              <a:t>Не в королевской власти?</a:t>
            </a:r>
          </a:p>
          <a:p>
            <a:endParaRPr lang="ru-RU" sz="1600" b="1" dirty="0" smtClean="0"/>
          </a:p>
          <a:p>
            <a:pPr>
              <a:buNone/>
            </a:pPr>
            <a:endParaRPr lang="ru-RU" sz="1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478632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/>
              <a:t>И вот король в карету сел – </a:t>
            </a:r>
          </a:p>
          <a:p>
            <a:pPr>
              <a:buNone/>
            </a:pPr>
            <a:r>
              <a:rPr lang="ru-RU" b="1" dirty="0" smtClean="0"/>
              <a:t>И покатил за счастьем.</a:t>
            </a:r>
          </a:p>
          <a:p>
            <a:pPr>
              <a:buNone/>
            </a:pPr>
            <a:r>
              <a:rPr lang="ru-RU" b="1" dirty="0" smtClean="0"/>
              <a:t>Король в окошечко глядит,</a:t>
            </a:r>
          </a:p>
          <a:p>
            <a:pPr>
              <a:buNone/>
            </a:pPr>
            <a:r>
              <a:rPr lang="ru-RU" b="1" dirty="0" smtClean="0"/>
              <a:t>Карета быстро катится.</a:t>
            </a:r>
          </a:p>
          <a:p>
            <a:pPr>
              <a:buNone/>
            </a:pPr>
            <a:r>
              <a:rPr lang="ru-RU" b="1" dirty="0" smtClean="0"/>
              <a:t>Постой-ка, кто там на пути?</a:t>
            </a:r>
          </a:p>
          <a:p>
            <a:pPr>
              <a:buNone/>
            </a:pPr>
            <a:r>
              <a:rPr lang="ru-RU" b="1" dirty="0" smtClean="0"/>
              <a:t>Девчонка в драном платьице.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3643338" cy="57689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- О, всемогущий мой король,</a:t>
            </a:r>
          </a:p>
          <a:p>
            <a:pPr>
              <a:buNone/>
            </a:pPr>
            <a:r>
              <a:rPr lang="ru-RU" sz="1800" b="1" dirty="0" smtClean="0"/>
              <a:t>Подать хоть грошик мне изволь.</a:t>
            </a:r>
          </a:p>
          <a:p>
            <a:pPr>
              <a:buNone/>
            </a:pPr>
            <a:r>
              <a:rPr lang="ru-RU" sz="1800" b="1" dirty="0" smtClean="0"/>
              <a:t>- Эй, попрошайка, пропусти</a:t>
            </a:r>
          </a:p>
          <a:p>
            <a:pPr>
              <a:buNone/>
            </a:pPr>
            <a:r>
              <a:rPr lang="ru-RU" sz="1800" b="1" dirty="0" smtClean="0"/>
              <a:t>Скорей мою карету.</a:t>
            </a:r>
          </a:p>
          <a:p>
            <a:pPr>
              <a:buNone/>
            </a:pPr>
            <a:r>
              <a:rPr lang="ru-RU" sz="1800" b="1" dirty="0" smtClean="0"/>
              <a:t>Сойди немедленно с пути,</a:t>
            </a:r>
          </a:p>
          <a:p>
            <a:pPr>
              <a:buNone/>
            </a:pPr>
            <a:r>
              <a:rPr lang="ru-RU" sz="1800" b="1" dirty="0" smtClean="0"/>
              <a:t>Ведь я за счастьем еду! – </a:t>
            </a:r>
          </a:p>
          <a:p>
            <a:endParaRPr lang="ru-RU" sz="1800" b="1" dirty="0" smtClean="0"/>
          </a:p>
          <a:p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Сказал король и укатил.</a:t>
            </a:r>
          </a:p>
          <a:p>
            <a:pPr>
              <a:buNone/>
            </a:pPr>
            <a:r>
              <a:rPr lang="ru-RU" sz="1800" b="1" dirty="0" smtClean="0"/>
              <a:t>А в синем небе месяц стыл…</a:t>
            </a:r>
          </a:p>
          <a:p>
            <a:pPr>
              <a:buNone/>
            </a:pPr>
            <a:r>
              <a:rPr lang="ru-RU" sz="1800" b="1" dirty="0" smtClean="0"/>
              <a:t>Карета мчится наугад</a:t>
            </a:r>
          </a:p>
          <a:p>
            <a:pPr>
              <a:buNone/>
            </a:pPr>
            <a:r>
              <a:rPr lang="ru-RU" sz="1800" b="1" dirty="0" smtClean="0"/>
              <a:t>Бог весть в какую сторону.</a:t>
            </a:r>
          </a:p>
          <a:p>
            <a:pPr>
              <a:buNone/>
            </a:pPr>
            <a:r>
              <a:rPr lang="ru-RU" sz="1800" b="1" dirty="0" smtClean="0"/>
              <a:t>Вдруг на пути стоит солдат,</a:t>
            </a:r>
          </a:p>
          <a:p>
            <a:pPr>
              <a:buNone/>
            </a:pPr>
            <a:r>
              <a:rPr lang="ru-RU" sz="1800" b="1" dirty="0" smtClean="0"/>
              <a:t>Израненный, оборванный.</a:t>
            </a:r>
          </a:p>
          <a:p>
            <a:endParaRPr lang="ru-RU" sz="18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50057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/>
              <a:t>- О, мой король, - вскричал солдат, - </a:t>
            </a:r>
          </a:p>
          <a:p>
            <a:pPr>
              <a:buNone/>
            </a:pPr>
            <a:r>
              <a:rPr lang="ru-RU" b="1" dirty="0" smtClean="0"/>
              <a:t>Тебя я видеть очень рад!</a:t>
            </a:r>
          </a:p>
          <a:p>
            <a:pPr>
              <a:buNone/>
            </a:pPr>
            <a:r>
              <a:rPr lang="ru-RU" b="1" dirty="0" smtClean="0"/>
              <a:t>Прошу покорнейше: устрой</a:t>
            </a:r>
          </a:p>
          <a:p>
            <a:pPr>
              <a:buNone/>
            </a:pPr>
            <a:r>
              <a:rPr lang="ru-RU" b="1" dirty="0" smtClean="0"/>
              <a:t>Меня ты в услужение,</a:t>
            </a:r>
          </a:p>
          <a:p>
            <a:pPr>
              <a:buNone/>
            </a:pPr>
            <a:r>
              <a:rPr lang="ru-RU" b="1" dirty="0" smtClean="0"/>
              <a:t>Я за тебя стоял горой,</a:t>
            </a:r>
          </a:p>
          <a:p>
            <a:pPr>
              <a:buNone/>
            </a:pPr>
            <a:r>
              <a:rPr lang="ru-RU" b="1" dirty="0" smtClean="0"/>
              <a:t>Я, право, бился, как герой,</a:t>
            </a:r>
          </a:p>
          <a:p>
            <a:pPr>
              <a:buNone/>
            </a:pPr>
            <a:r>
              <a:rPr lang="ru-RU" b="1" dirty="0" smtClean="0"/>
              <a:t>Я выиграл сражение.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4214842" cy="63579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А ну, служивый, пропусти</a:t>
            </a:r>
          </a:p>
          <a:p>
            <a:pPr>
              <a:buNone/>
            </a:pPr>
            <a:r>
              <a:rPr lang="ru-RU" sz="1800" b="1" dirty="0" smtClean="0"/>
              <a:t>Скорей мою карету.</a:t>
            </a:r>
          </a:p>
          <a:p>
            <a:pPr>
              <a:buNone/>
            </a:pPr>
            <a:r>
              <a:rPr lang="ru-RU" sz="1800" b="1" dirty="0" smtClean="0"/>
              <a:t>Сойди немедленно с пути,</a:t>
            </a:r>
          </a:p>
          <a:p>
            <a:pPr>
              <a:buNone/>
            </a:pPr>
            <a:r>
              <a:rPr lang="ru-RU" sz="1800" b="1" dirty="0" smtClean="0"/>
              <a:t>Ведь я за счастьем еду! –</a:t>
            </a:r>
          </a:p>
          <a:p>
            <a:pPr>
              <a:buNone/>
            </a:pPr>
            <a:r>
              <a:rPr lang="ru-RU" sz="1800" b="1" dirty="0" smtClean="0"/>
              <a:t>Сказал король и укатил,</a:t>
            </a:r>
          </a:p>
          <a:p>
            <a:pPr>
              <a:buNone/>
            </a:pPr>
            <a:r>
              <a:rPr lang="ru-RU" sz="1800" b="1" dirty="0" smtClean="0"/>
              <a:t>А в синем небе месяц стыл…</a:t>
            </a:r>
          </a:p>
          <a:p>
            <a:pPr>
              <a:buNone/>
            </a:pPr>
            <a:r>
              <a:rPr lang="ru-RU" sz="1800" b="1" dirty="0" smtClean="0"/>
              <a:t>Карета мчит во весь опор,</a:t>
            </a:r>
          </a:p>
          <a:p>
            <a:pPr>
              <a:buNone/>
            </a:pPr>
            <a:r>
              <a:rPr lang="ru-RU" sz="1800" b="1" dirty="0" smtClean="0"/>
              <a:t>Конь скачет, что есть духу.</a:t>
            </a:r>
          </a:p>
          <a:p>
            <a:pPr>
              <a:buNone/>
            </a:pPr>
            <a:r>
              <a:rPr lang="ru-RU" sz="1800" b="1" dirty="0" smtClean="0"/>
              <a:t>Вдруг на дорогу вышла с гор</a:t>
            </a:r>
          </a:p>
          <a:p>
            <a:pPr>
              <a:buNone/>
            </a:pPr>
            <a:r>
              <a:rPr lang="ru-RU" sz="1800" b="1" dirty="0" smtClean="0"/>
              <a:t>Сутулая старуха.</a:t>
            </a:r>
          </a:p>
          <a:p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- Прости, любезный мой король,</a:t>
            </a:r>
          </a:p>
          <a:p>
            <a:pPr>
              <a:buNone/>
            </a:pPr>
            <a:r>
              <a:rPr lang="ru-RU" sz="1800" b="1" dirty="0" smtClean="0"/>
              <a:t>Старуху одинокую.</a:t>
            </a:r>
          </a:p>
          <a:p>
            <a:pPr>
              <a:buNone/>
            </a:pPr>
            <a:r>
              <a:rPr lang="ru-RU" sz="1800" b="1" dirty="0" smtClean="0"/>
              <a:t>Мой дом – вон, видишь, за горой,</a:t>
            </a:r>
          </a:p>
          <a:p>
            <a:pPr>
              <a:buNone/>
            </a:pPr>
            <a:r>
              <a:rPr lang="ru-RU" sz="1800" b="1" dirty="0" smtClean="0"/>
              <a:t>С утра ушла далеко я.</a:t>
            </a:r>
          </a:p>
          <a:p>
            <a:pPr>
              <a:buNone/>
            </a:pPr>
            <a:r>
              <a:rPr lang="ru-RU" sz="1800" b="1" dirty="0" smtClean="0"/>
              <a:t>Ношу из леса я дрова – </a:t>
            </a:r>
          </a:p>
          <a:p>
            <a:pPr>
              <a:buNone/>
            </a:pPr>
            <a:r>
              <a:rPr lang="ru-RU" sz="1800" b="1" dirty="0" smtClean="0"/>
              <a:t>Тяжелая работа.</a:t>
            </a:r>
          </a:p>
          <a:p>
            <a:pPr>
              <a:buNone/>
            </a:pPr>
            <a:r>
              <a:rPr lang="ru-RU" sz="1800" b="1" dirty="0" smtClean="0"/>
              <a:t>Гляжу вокруг, едва жива:</a:t>
            </a:r>
          </a:p>
          <a:p>
            <a:pPr>
              <a:buNone/>
            </a:pPr>
            <a:r>
              <a:rPr lang="ru-RU" sz="1800" b="1" dirty="0" smtClean="0"/>
              <a:t>А вдруг поможет кто-то…</a:t>
            </a:r>
          </a:p>
          <a:p>
            <a:endParaRPr lang="ru-RU" sz="16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485776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/>
              <a:t>- А ну, старуха, пропусти</a:t>
            </a:r>
          </a:p>
          <a:p>
            <a:pPr>
              <a:buNone/>
            </a:pPr>
            <a:r>
              <a:rPr lang="ru-RU" b="1" dirty="0" smtClean="0"/>
              <a:t>Скорей мою карету.</a:t>
            </a:r>
          </a:p>
          <a:p>
            <a:pPr>
              <a:buNone/>
            </a:pPr>
            <a:r>
              <a:rPr lang="ru-RU" b="1" dirty="0" smtClean="0"/>
              <a:t>Сойди немедленно с пути,</a:t>
            </a:r>
          </a:p>
          <a:p>
            <a:pPr>
              <a:buNone/>
            </a:pPr>
            <a:r>
              <a:rPr lang="ru-RU" b="1" dirty="0" smtClean="0"/>
              <a:t>Ведь я за счастьем еду! –</a:t>
            </a:r>
          </a:p>
          <a:p>
            <a:pPr>
              <a:buNone/>
            </a:pPr>
            <a:r>
              <a:rPr lang="ru-RU" b="1" dirty="0" smtClean="0"/>
              <a:t>Сказал король и укатил,</a:t>
            </a:r>
          </a:p>
          <a:p>
            <a:pPr>
              <a:buNone/>
            </a:pPr>
            <a:r>
              <a:rPr lang="ru-RU" b="1" dirty="0" smtClean="0"/>
              <a:t>А в синем небе месяц стыл</a:t>
            </a:r>
            <a:r>
              <a:rPr lang="ru-RU" sz="1200" b="1" dirty="0" smtClean="0"/>
              <a:t>…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4186238" cy="562612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Вот лето кончилось. Жара</a:t>
            </a:r>
          </a:p>
          <a:p>
            <a:pPr>
              <a:buNone/>
            </a:pPr>
            <a:r>
              <a:rPr lang="ru-RU" b="1" dirty="0" smtClean="0"/>
              <a:t>Сменяется ненастьем.</a:t>
            </a:r>
          </a:p>
          <a:p>
            <a:pPr>
              <a:buNone/>
            </a:pPr>
            <a:r>
              <a:rPr lang="ru-RU" b="1" dirty="0" smtClean="0"/>
              <a:t>Король торопит:</a:t>
            </a:r>
          </a:p>
          <a:p>
            <a:pPr>
              <a:buNone/>
            </a:pPr>
            <a:r>
              <a:rPr lang="ru-RU" b="1" dirty="0" smtClean="0"/>
              <a:t>- В путь пора,</a:t>
            </a:r>
          </a:p>
          <a:p>
            <a:pPr>
              <a:buNone/>
            </a:pPr>
            <a:r>
              <a:rPr lang="ru-RU" b="1" dirty="0" smtClean="0"/>
              <a:t>Еще немного – и ура!</a:t>
            </a:r>
          </a:p>
          <a:p>
            <a:pPr>
              <a:buNone/>
            </a:pPr>
            <a:r>
              <a:rPr lang="ru-RU" b="1" dirty="0" smtClean="0"/>
              <a:t>Свое настигну счастье!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И все бы кончилось бедой – </a:t>
            </a:r>
          </a:p>
          <a:p>
            <a:pPr>
              <a:buNone/>
            </a:pPr>
            <a:r>
              <a:rPr lang="ru-RU" b="1" dirty="0" smtClean="0"/>
              <a:t>Сомнений в этом нету.</a:t>
            </a:r>
          </a:p>
          <a:p>
            <a:pPr>
              <a:buNone/>
            </a:pPr>
            <a:r>
              <a:rPr lang="ru-RU" b="1" dirty="0" smtClean="0"/>
              <a:t>Да старец с белой бородой</a:t>
            </a:r>
          </a:p>
          <a:p>
            <a:pPr>
              <a:buNone/>
            </a:pPr>
            <a:r>
              <a:rPr lang="ru-RU" b="1" dirty="0" smtClean="0"/>
              <a:t>Остановил карету.</a:t>
            </a:r>
          </a:p>
          <a:p>
            <a:pPr>
              <a:buNone/>
            </a:pPr>
            <a:r>
              <a:rPr lang="ru-RU" b="1" dirty="0" smtClean="0"/>
              <a:t>Перекрестившись, не спеша,</a:t>
            </a:r>
          </a:p>
          <a:p>
            <a:pPr>
              <a:buNone/>
            </a:pPr>
            <a:r>
              <a:rPr lang="ru-RU" b="1" dirty="0" smtClean="0"/>
              <a:t>Торжественно и строго</a:t>
            </a:r>
          </a:p>
          <a:p>
            <a:pPr>
              <a:buNone/>
            </a:pPr>
            <a:r>
              <a:rPr lang="ru-RU" b="1" dirty="0" smtClean="0"/>
              <a:t>Сказал: «Заблудшая душа,</a:t>
            </a:r>
          </a:p>
          <a:p>
            <a:pPr>
              <a:buNone/>
            </a:pPr>
            <a:r>
              <a:rPr lang="ru-RU" b="1" dirty="0" smtClean="0"/>
              <a:t>Король, побойся Бога!</a:t>
            </a:r>
          </a:p>
          <a:p>
            <a:endParaRPr lang="ru-RU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85723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000" b="1" dirty="0" smtClean="0"/>
              <a:t>Ты ищешь счастье для себя,</a:t>
            </a:r>
          </a:p>
          <a:p>
            <a:pPr>
              <a:buNone/>
            </a:pPr>
            <a:r>
              <a:rPr lang="ru-RU" sz="2000" b="1" dirty="0" smtClean="0"/>
              <a:t>Ты странствуешь по свету.</a:t>
            </a:r>
          </a:p>
          <a:p>
            <a:pPr>
              <a:buNone/>
            </a:pPr>
            <a:r>
              <a:rPr lang="ru-RU" sz="2000" b="1" dirty="0" smtClean="0"/>
              <a:t>Но, только ближнего любя,</a:t>
            </a:r>
          </a:p>
          <a:p>
            <a:pPr>
              <a:buNone/>
            </a:pPr>
            <a:r>
              <a:rPr lang="ru-RU" sz="2000" b="1" dirty="0" smtClean="0"/>
              <a:t>Найдешь ты счастье это.</a:t>
            </a:r>
          </a:p>
          <a:p>
            <a:pPr>
              <a:buNone/>
            </a:pPr>
            <a:r>
              <a:rPr lang="ru-RU" sz="2000" b="1" dirty="0" smtClean="0"/>
              <a:t>Скорей послушайся меня:</a:t>
            </a:r>
          </a:p>
          <a:p>
            <a:pPr>
              <a:buNone/>
            </a:pPr>
            <a:r>
              <a:rPr lang="ru-RU" sz="2000" b="1" dirty="0" smtClean="0"/>
              <a:t>Обратно разверни коня,</a:t>
            </a:r>
          </a:p>
          <a:p>
            <a:pPr>
              <a:buNone/>
            </a:pPr>
            <a:r>
              <a:rPr lang="ru-RU" sz="2000" b="1" dirty="0" smtClean="0"/>
              <a:t>Дитя согрей и накорми,</a:t>
            </a:r>
          </a:p>
          <a:p>
            <a:pPr>
              <a:buNone/>
            </a:pPr>
            <a:r>
              <a:rPr lang="ru-RU" sz="2000" b="1" dirty="0" smtClean="0"/>
              <a:t>Солдата в сторожа найми,</a:t>
            </a:r>
          </a:p>
          <a:p>
            <a:pPr>
              <a:buNone/>
            </a:pPr>
            <a:r>
              <a:rPr lang="ru-RU" sz="2000" b="1" dirty="0" smtClean="0"/>
              <a:t>Все это сделай, но сперва</a:t>
            </a:r>
          </a:p>
          <a:p>
            <a:pPr>
              <a:buNone/>
            </a:pPr>
            <a:r>
              <a:rPr lang="ru-RU" sz="2000" b="1" dirty="0" smtClean="0"/>
              <a:t>Старушке ты поможешь:</a:t>
            </a:r>
          </a:p>
          <a:p>
            <a:pPr>
              <a:buNone/>
            </a:pPr>
            <a:r>
              <a:rPr lang="ru-RU" sz="2000" b="1" dirty="0" smtClean="0"/>
              <a:t>Из дома довезешь дрова,</a:t>
            </a:r>
          </a:p>
          <a:p>
            <a:pPr>
              <a:buNone/>
            </a:pPr>
            <a:r>
              <a:rPr lang="ru-RU" sz="2000" b="1" dirty="0" smtClean="0"/>
              <a:t>Распилишь и уложишь…»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Тут вышла полная луна.</a:t>
            </a:r>
          </a:p>
          <a:p>
            <a:pPr>
              <a:buNone/>
            </a:pPr>
            <a:r>
              <a:rPr lang="ru-RU" b="1" dirty="0" smtClean="0"/>
              <a:t>И осветила путь она.</a:t>
            </a:r>
          </a:p>
          <a:p>
            <a:pPr>
              <a:buNone/>
            </a:pPr>
            <a:r>
              <a:rPr lang="ru-RU" b="1" dirty="0" smtClean="0"/>
              <a:t>Нелегкий путь, обратный путь.</a:t>
            </a:r>
          </a:p>
          <a:p>
            <a:pPr>
              <a:buNone/>
            </a:pPr>
            <a:r>
              <a:rPr lang="ru-RU" b="1" dirty="0" smtClean="0"/>
              <a:t>Путь к счастью, не куда-нибудь.</a:t>
            </a:r>
          </a:p>
          <a:p>
            <a:pPr>
              <a:buNone/>
            </a:pPr>
            <a:r>
              <a:rPr lang="ru-RU" b="1" dirty="0" smtClean="0"/>
              <a:t>Король поныне во дворце</a:t>
            </a:r>
          </a:p>
          <a:p>
            <a:pPr>
              <a:buNone/>
            </a:pPr>
            <a:r>
              <a:rPr lang="ru-RU" b="1" dirty="0" smtClean="0"/>
              <a:t>Всем людям помогает.</a:t>
            </a:r>
          </a:p>
          <a:p>
            <a:pPr>
              <a:buNone/>
            </a:pPr>
            <a:r>
              <a:rPr lang="ru-RU" b="1" dirty="0" smtClean="0"/>
              <a:t>И счастье на его лице, </a:t>
            </a:r>
          </a:p>
          <a:p>
            <a:pPr>
              <a:buNone/>
            </a:pPr>
            <a:r>
              <a:rPr lang="ru-RU" b="1" dirty="0" smtClean="0"/>
              <a:t>Как ясный день, сияет!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Вопросы к учащимся: </a:t>
            </a:r>
          </a:p>
          <a:p>
            <a:pPr>
              <a:buNone/>
            </a:pPr>
            <a:r>
              <a:rPr lang="ru-RU" b="1" dirty="0" smtClean="0"/>
              <a:t>Как бы вы назвали поведение короля в начале истории? </a:t>
            </a:r>
          </a:p>
          <a:p>
            <a:pPr>
              <a:buNone/>
            </a:pPr>
            <a:r>
              <a:rPr lang="ru-RU" b="1" dirty="0" smtClean="0"/>
              <a:t>Как вы думаете, почему изменился король? </a:t>
            </a:r>
          </a:p>
          <a:p>
            <a:pPr>
              <a:buNone/>
            </a:pPr>
            <a:r>
              <a:rPr lang="ru-RU" b="1" dirty="0" smtClean="0"/>
              <a:t>Всегда ли в жизни происходят такие изменения? </a:t>
            </a:r>
          </a:p>
          <a:p>
            <a:pPr>
              <a:buNone/>
            </a:pPr>
            <a:r>
              <a:rPr lang="ru-RU" b="1" dirty="0" smtClean="0"/>
              <a:t>Чему нас учит эта сказка?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57689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Китайская притча «Ладная семья» 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Жила-была на свете семья. Она была не простая. Более 100 человек насчитывалось в этой семье. И занимала она целое село. Так и жили всей семьей и всем селом. Вы скажете: ну и что, мало ли больших семейств на свете. Но дело в том, что семья была особая – мир и лад царили в той семье и, стало быть, на селе. Ни ссор, ни ругани, ни, Боже упаси, драк и раздоров. Дошел слух об этой семье до самого владыки страны. И он решил проверить, правду ли молвят люди. Прибыл он в село, и душа его возрадовалась: кругом чистота, красота, достаток и мир. Хорошо детям, спокойно старикам. Удивился владыка. Решил узнать, как жители села добились такого лада, пришел к главе семьи; расскажи, мол, как ты добиваешься такого согласия и мира в твоей семье. Тот взял лист бумаги и стал что-то писать писал долго – видно, не очень силен был в грамоте. Затем передал лист владыке. Тот взял бумагу и стал разбирать каракули старика. Разобрал с трудом и удивился. Три слова были начертаны на бумаге: </a:t>
            </a:r>
          </a:p>
          <a:p>
            <a:pPr>
              <a:buNone/>
            </a:pPr>
            <a:r>
              <a:rPr lang="ru-RU" sz="1600" b="1" dirty="0" smtClean="0"/>
              <a:t>любовь; </a:t>
            </a:r>
          </a:p>
          <a:p>
            <a:pPr>
              <a:buNone/>
            </a:pPr>
            <a:r>
              <a:rPr lang="ru-RU" sz="1600" b="1" dirty="0" smtClean="0"/>
              <a:t>прощение; </a:t>
            </a:r>
          </a:p>
          <a:p>
            <a:pPr>
              <a:buNone/>
            </a:pPr>
            <a:r>
              <a:rPr lang="ru-RU" sz="1600" b="1" dirty="0" smtClean="0"/>
              <a:t>терпение. </a:t>
            </a:r>
          </a:p>
          <a:p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И в конце листа: сто раз любовь, сто раз прощение, сто раз терпение. Прочел владыка, почесал, как водится, за ухом и спросил: - И все? - Да, - ответил старик, - это и есть основа жизни всякой хорошей семьи. И, подумав, добавил: - И мира тоже.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5715016"/>
            <a:ext cx="8003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GE011_350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95288" y="260350"/>
            <a:ext cx="8280400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Теперь, когда мы научились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Летать по воздуху, как птицы,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Плавать под водой, как рыбы,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Нам не хватает только одного: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Научиться жить на земле, как люди.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ru-RU" sz="3200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516688" y="5445125"/>
            <a:ext cx="199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/>
              <a:t>Б. Шоу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GE011_350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68313" y="188913"/>
            <a:ext cx="77406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FF0000"/>
                </a:solidFill>
              </a:rPr>
              <a:t>Толерантность –</a:t>
            </a:r>
          </a:p>
          <a:p>
            <a:r>
              <a:rPr lang="ru-RU" sz="3600" b="1" i="1">
                <a:solidFill>
                  <a:srgbClr val="FF0000"/>
                </a:solidFill>
              </a:rPr>
              <a:t>слово заимствованное,</a:t>
            </a:r>
          </a:p>
          <a:p>
            <a:r>
              <a:rPr lang="ru-RU" sz="3600" b="1" i="1">
                <a:solidFill>
                  <a:srgbClr val="FF0000"/>
                </a:solidFill>
              </a:rPr>
              <a:t>а поэтому мало понятное.</a:t>
            </a:r>
          </a:p>
          <a:p>
            <a:r>
              <a:rPr lang="ru-RU" sz="3600" b="1" i="1">
                <a:solidFill>
                  <a:srgbClr val="FF0000"/>
                </a:solidFill>
              </a:rPr>
              <a:t>Ближайшие синонимы: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 rot="-1297116">
            <a:off x="606425" y="3025775"/>
            <a:ext cx="3275013" cy="15351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666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терпимость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 rot="-1763068">
            <a:off x="1144588" y="3157538"/>
            <a:ext cx="7559675" cy="15414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714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уважение к чужому мнению</a:t>
            </a:r>
          </a:p>
        </p:txBody>
      </p:sp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 rot="-1194638">
            <a:off x="4808538" y="4119563"/>
            <a:ext cx="3646487" cy="19939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654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лояльность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7174" grpId="0" animBg="1"/>
      <p:bldP spid="7175" grpId="0" animBg="1"/>
      <p:bldP spid="71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 descr="GE011_350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1" name="Picture 6" descr="200px-Talleyrand-perigo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765175"/>
            <a:ext cx="4357687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292725" y="1484313"/>
            <a:ext cx="3671888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/>
              <a:t>Шарль Талейран</a:t>
            </a:r>
          </a:p>
          <a:p>
            <a:r>
              <a:rPr lang="ru-RU" sz="2000"/>
              <a:t>французский политический и государственный деятель, дипломат, министр иностранных дел в 1797-1799.</a:t>
            </a:r>
          </a:p>
          <a:p>
            <a:endParaRPr lang="ru-RU" sz="2000"/>
          </a:p>
          <a:p>
            <a:r>
              <a:rPr lang="ru-RU"/>
              <a:t> </a:t>
            </a:r>
            <a:r>
              <a:rPr lang="ru-RU" sz="2000"/>
              <a:t>Один из самых выдающихся дипломатов, мастер тонкой дипломатической интриги.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6408738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entury Schoolbook"/>
              </a:rPr>
              <a:t>Толерантность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20663" y="1125538"/>
            <a:ext cx="8923337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u="sng"/>
              <a:t>Испанский язык:</a:t>
            </a:r>
            <a:r>
              <a:rPr lang="ru-RU"/>
              <a:t> способность признавать отличные от своих</a:t>
            </a:r>
          </a:p>
          <a:p>
            <a:r>
              <a:rPr lang="ru-RU"/>
              <a:t>                     собственных идеи или мнения.</a:t>
            </a:r>
          </a:p>
          <a:p>
            <a:endParaRPr lang="ru-RU"/>
          </a:p>
          <a:p>
            <a:r>
              <a:rPr lang="ru-RU" u="sng"/>
              <a:t>Французский язык:</a:t>
            </a:r>
            <a:r>
              <a:rPr lang="ru-RU"/>
              <a:t> отношение, при котором допускается, что</a:t>
            </a:r>
          </a:p>
          <a:p>
            <a:r>
              <a:rPr lang="ru-RU"/>
              <a:t>                        могут думать или поступать иначе, нежели ты.</a:t>
            </a:r>
          </a:p>
          <a:p>
            <a:endParaRPr lang="ru-RU"/>
          </a:p>
          <a:p>
            <a:r>
              <a:rPr lang="ru-RU" u="sng"/>
              <a:t>Английский язык:</a:t>
            </a:r>
            <a:r>
              <a:rPr lang="ru-RU"/>
              <a:t> готовность быть терпимым, снисходительным.</a:t>
            </a:r>
          </a:p>
          <a:p>
            <a:endParaRPr lang="ru-RU"/>
          </a:p>
          <a:p>
            <a:r>
              <a:rPr lang="ru-RU" u="sng"/>
              <a:t>Китайский язык:</a:t>
            </a:r>
            <a:r>
              <a:rPr lang="ru-RU"/>
              <a:t> позволять, принимать, быть по отношению к </a:t>
            </a:r>
          </a:p>
          <a:p>
            <a:r>
              <a:rPr lang="ru-RU"/>
              <a:t>                            другим великодушным.</a:t>
            </a:r>
          </a:p>
          <a:p>
            <a:endParaRPr lang="ru-RU"/>
          </a:p>
          <a:p>
            <a:r>
              <a:rPr lang="ru-RU" u="sng"/>
              <a:t>Арабский язык:</a:t>
            </a:r>
            <a:r>
              <a:rPr lang="ru-RU"/>
              <a:t> прощение, снисходительность, мягкость, милосер-</a:t>
            </a:r>
          </a:p>
          <a:p>
            <a:r>
              <a:rPr lang="ru-RU"/>
              <a:t>                           дие, благосклонность, терпение, расположенность</a:t>
            </a:r>
          </a:p>
          <a:p>
            <a:r>
              <a:rPr lang="ru-RU"/>
              <a:t>                           к другим.</a:t>
            </a:r>
          </a:p>
          <a:p>
            <a:r>
              <a:rPr lang="ru-RU" u="sng"/>
              <a:t>Русский язык:</a:t>
            </a:r>
            <a:r>
              <a:rPr lang="ru-RU"/>
              <a:t> способность терпеть что-то или кого-то (быть вы-</a:t>
            </a:r>
          </a:p>
          <a:p>
            <a:r>
              <a:rPr lang="ru-RU"/>
              <a:t>                            держанным, выносливым, уметь мириться с сущест-</a:t>
            </a:r>
          </a:p>
          <a:p>
            <a:r>
              <a:rPr lang="ru-RU"/>
              <a:t>                            вованием кого-либо, чего-либо).</a:t>
            </a:r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11188" y="188913"/>
            <a:ext cx="7807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dirty="0">
                <a:latin typeface="Engravers MT" pitchFamily="18" charset="0"/>
              </a:rPr>
              <a:t>Все люди на планете Земля разные.</a:t>
            </a:r>
          </a:p>
        </p:txBody>
      </p:sp>
      <p:pic>
        <p:nvPicPr>
          <p:cNvPr id="9222" name="Picture 6" descr="nation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268413"/>
            <a:ext cx="2736850" cy="1825625"/>
          </a:xfrm>
          <a:prstGeom prst="rect">
            <a:avLst/>
          </a:prstGeom>
          <a:noFill/>
        </p:spPr>
      </p:pic>
      <p:pic>
        <p:nvPicPr>
          <p:cNvPr id="9224" name="Picture 8" descr="586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2036763" cy="3041650"/>
          </a:xfrm>
          <a:prstGeom prst="rect">
            <a:avLst/>
          </a:prstGeom>
          <a:noFill/>
        </p:spPr>
      </p:pic>
      <p:pic>
        <p:nvPicPr>
          <p:cNvPr id="9226" name="Picture 10" descr="lrg_120415_DSC000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875" y="3500438"/>
            <a:ext cx="2913063" cy="2185987"/>
          </a:xfrm>
          <a:prstGeom prst="rect">
            <a:avLst/>
          </a:prstGeom>
          <a:noFill/>
        </p:spPr>
      </p:pic>
      <p:pic>
        <p:nvPicPr>
          <p:cNvPr id="9227" name="Picture 11" descr="3-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1125538"/>
            <a:ext cx="3035300" cy="2276475"/>
          </a:xfrm>
          <a:prstGeom prst="rect">
            <a:avLst/>
          </a:prstGeom>
          <a:noFill/>
        </p:spPr>
      </p:pic>
      <p:pic>
        <p:nvPicPr>
          <p:cNvPr id="9228" name="Picture 12" descr="46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4551363"/>
            <a:ext cx="3381375" cy="2306637"/>
          </a:xfrm>
          <a:prstGeom prst="rect">
            <a:avLst/>
          </a:prstGeom>
          <a:noFill/>
        </p:spPr>
      </p:pic>
      <p:pic>
        <p:nvPicPr>
          <p:cNvPr id="9229" name="Picture 13" descr="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2708275"/>
            <a:ext cx="1771650" cy="1971675"/>
          </a:xfrm>
          <a:prstGeom prst="rect">
            <a:avLst/>
          </a:prstGeom>
          <a:noFill/>
        </p:spPr>
      </p:pic>
      <p:pic>
        <p:nvPicPr>
          <p:cNvPr id="9230" name="Picture 14" descr="4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825" y="4221163"/>
            <a:ext cx="2032000" cy="1524000"/>
          </a:xfrm>
          <a:prstGeom prst="rect">
            <a:avLst/>
          </a:prstGeom>
          <a:noFill/>
        </p:spPr>
      </p:pic>
      <p:pic>
        <p:nvPicPr>
          <p:cNvPr id="9232" name="Picture 16" descr="чукч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39975" y="5202238"/>
            <a:ext cx="1655763" cy="16557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GE011_350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95288" y="188913"/>
            <a:ext cx="8101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 dirty="0"/>
              <a:t>Критерии толерантности:</a:t>
            </a:r>
            <a:r>
              <a:rPr lang="ru-RU" sz="3600" dirty="0"/>
              <a:t> 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1357313"/>
            <a:ext cx="500380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80975">
              <a:buFontTx/>
              <a:buAutoNum type="arabicPeriod"/>
            </a:pPr>
            <a:r>
              <a:rPr lang="ru-RU" sz="2800" dirty="0"/>
              <a:t>  Равноправие (равный доступ к социальным </a:t>
            </a:r>
            <a:r>
              <a:rPr lang="ru-RU" sz="2800" dirty="0" err="1"/>
              <a:t>благам,к</a:t>
            </a:r>
            <a:r>
              <a:rPr lang="ru-RU" sz="2800" dirty="0"/>
              <a:t> управленческим, образовательным и экономическим возможностям для всех людей, независимо от их пола, расы, национальности, религии, принадлежности к какой-либо другой группе); </a:t>
            </a:r>
          </a:p>
        </p:txBody>
      </p:sp>
      <p:pic>
        <p:nvPicPr>
          <p:cNvPr id="4104" name="Picture 8" descr="Картинка 22 из 454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1268413"/>
            <a:ext cx="4537075" cy="36163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GE011_350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787900" y="188913"/>
            <a:ext cx="43561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2800" dirty="0"/>
              <a:t>2.Взаимоуважение членов группы или общества, доброжелательность и терпимое отношение к различным группам (инвалидам, беженцам, и др.); </a:t>
            </a:r>
          </a:p>
          <a:p>
            <a:pPr marL="342900" indent="-342900"/>
            <a:r>
              <a:rPr lang="ru-RU" sz="2800" dirty="0"/>
              <a:t>  3.Равные возможности для участия в политической жизни всех членов общества; </a:t>
            </a:r>
          </a:p>
        </p:txBody>
      </p:sp>
      <p:pic>
        <p:nvPicPr>
          <p:cNvPr id="15367" name="Picture 7" descr="Картинка 160 из 454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3429000"/>
            <a:ext cx="4033837" cy="3308350"/>
          </a:xfrm>
          <a:prstGeom prst="rect">
            <a:avLst/>
          </a:prstGeom>
          <a:noFill/>
        </p:spPr>
      </p:pic>
      <p:pic>
        <p:nvPicPr>
          <p:cNvPr id="15369" name="Picture 9" descr="Картинка 259 из 454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088" y="188913"/>
            <a:ext cx="3671887" cy="3122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GENSWF_OUTPUT_FILE_NAME" val="Tolerantnost"/>
  <p:tag name="ISPRING_RESOURCE_PATHS_HASH_2" val="f643d331d4dab5d9dc66d32bb0312253e95f60b2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1507</Words>
  <Application>Microsoft Office PowerPoint</Application>
  <PresentationFormat>Экран (4:3)</PresentationFormat>
  <Paragraphs>300</Paragraphs>
  <Slides>28</Slides>
  <Notes>28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Оформление по умолчанию</vt:lpstr>
      <vt:lpstr>Толерантность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Формулы толерантного  общения: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Толерантность</dc:title>
  <dc:creator>Ирина</dc:creator>
  <cp:lastModifiedBy>diz</cp:lastModifiedBy>
  <cp:revision>18</cp:revision>
  <dcterms:created xsi:type="dcterms:W3CDTF">2009-08-31T09:23:25Z</dcterms:created>
  <dcterms:modified xsi:type="dcterms:W3CDTF">2012-06-16T16:50:05Z</dcterms:modified>
</cp:coreProperties>
</file>