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9" r:id="rId3"/>
    <p:sldId id="260" r:id="rId4"/>
    <p:sldId id="272" r:id="rId5"/>
    <p:sldId id="261" r:id="rId6"/>
    <p:sldId id="262" r:id="rId7"/>
    <p:sldId id="263" r:id="rId8"/>
    <p:sldId id="264" r:id="rId9"/>
    <p:sldId id="281" r:id="rId10"/>
    <p:sldId id="265" r:id="rId11"/>
    <p:sldId id="266" r:id="rId12"/>
    <p:sldId id="274" r:id="rId13"/>
    <p:sldId id="267" r:id="rId14"/>
    <p:sldId id="273" r:id="rId15"/>
    <p:sldId id="268" r:id="rId16"/>
    <p:sldId id="276" r:id="rId17"/>
    <p:sldId id="269" r:id="rId18"/>
    <p:sldId id="275" r:id="rId19"/>
    <p:sldId id="270" r:id="rId20"/>
    <p:sldId id="279" r:id="rId21"/>
    <p:sldId id="271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7AA0C-10E5-4FE6-BFCF-ECCA00E7E728}" type="datetimeFigureOut">
              <a:rPr lang="ru-RU" smtClean="0"/>
              <a:pPr/>
              <a:t>27.01.2011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CD3C7D-8F86-4F9A-9916-7D90121CF7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D3C7D-8F86-4F9A-9916-7D90121CF7C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D3C7D-8F86-4F9A-9916-7D90121CF7C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D3C7D-8F86-4F9A-9916-7D90121CF7CB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D3C7D-8F86-4F9A-9916-7D90121CF7CB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D3C7D-8F86-4F9A-9916-7D90121CF7CB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D3C7D-8F86-4F9A-9916-7D90121CF7CB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D3C7D-8F86-4F9A-9916-7D90121CF7C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D3C7D-8F86-4F9A-9916-7D90121CF7C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D3C7D-8F86-4F9A-9916-7D90121CF7C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D3C7D-8F86-4F9A-9916-7D90121CF7C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D3C7D-8F86-4F9A-9916-7D90121CF7C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D3C7D-8F86-4F9A-9916-7D90121CF7C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D3C7D-8F86-4F9A-9916-7D90121CF7C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D3C7D-8F86-4F9A-9916-7D90121CF7C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0D137-EC25-4708-BCAC-9764A613D058}" type="datetimeFigureOut">
              <a:rPr lang="ru-RU" smtClean="0"/>
              <a:pPr/>
              <a:t>27.01.2011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AD99-C3CE-4A0D-A035-3FFE9C672F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0D137-EC25-4708-BCAC-9764A613D058}" type="datetimeFigureOut">
              <a:rPr lang="ru-RU" smtClean="0"/>
              <a:pPr/>
              <a:t>27.01.2011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AD99-C3CE-4A0D-A035-3FFE9C672F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0D137-EC25-4708-BCAC-9764A613D058}" type="datetimeFigureOut">
              <a:rPr lang="ru-RU" smtClean="0"/>
              <a:pPr/>
              <a:t>27.01.2011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AD99-C3CE-4A0D-A035-3FFE9C672F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0D137-EC25-4708-BCAC-9764A613D058}" type="datetimeFigureOut">
              <a:rPr lang="ru-RU" smtClean="0"/>
              <a:pPr/>
              <a:t>27.01.2011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AD99-C3CE-4A0D-A035-3FFE9C672F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0D137-EC25-4708-BCAC-9764A613D058}" type="datetimeFigureOut">
              <a:rPr lang="ru-RU" smtClean="0"/>
              <a:pPr/>
              <a:t>27.01.2011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AD99-C3CE-4A0D-A035-3FFE9C672F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0D137-EC25-4708-BCAC-9764A613D058}" type="datetimeFigureOut">
              <a:rPr lang="ru-RU" smtClean="0"/>
              <a:pPr/>
              <a:t>27.01.2011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AD99-C3CE-4A0D-A035-3FFE9C672F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0D137-EC25-4708-BCAC-9764A613D058}" type="datetimeFigureOut">
              <a:rPr lang="ru-RU" smtClean="0"/>
              <a:pPr/>
              <a:t>27.01.2011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AD99-C3CE-4A0D-A035-3FFE9C672F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0D137-EC25-4708-BCAC-9764A613D058}" type="datetimeFigureOut">
              <a:rPr lang="ru-RU" smtClean="0"/>
              <a:pPr/>
              <a:t>27.01.2011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AD99-C3CE-4A0D-A035-3FFE9C672F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0D137-EC25-4708-BCAC-9764A613D058}" type="datetimeFigureOut">
              <a:rPr lang="ru-RU" smtClean="0"/>
              <a:pPr/>
              <a:t>27.01.2011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AD99-C3CE-4A0D-A035-3FFE9C672F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0D137-EC25-4708-BCAC-9764A613D058}" type="datetimeFigureOut">
              <a:rPr lang="ru-RU" smtClean="0"/>
              <a:pPr/>
              <a:t>27.01.2011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AD99-C3CE-4A0D-A035-3FFE9C672F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0D137-EC25-4708-BCAC-9764A613D058}" type="datetimeFigureOut">
              <a:rPr lang="ru-RU" smtClean="0"/>
              <a:pPr/>
              <a:t>27.01.2011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AD99-C3CE-4A0D-A035-3FFE9C672F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0D137-EC25-4708-BCAC-9764A613D058}" type="datetimeFigureOut">
              <a:rPr lang="ru-RU" smtClean="0"/>
              <a:pPr/>
              <a:t>27.01.2011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0AD99-C3CE-4A0D-A035-3FFE9C672F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111688">
            <a:off x="5410156" y="1189203"/>
            <a:ext cx="3186090" cy="396717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Остров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Художников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26" name="Picture 2" descr="F:\информатика\мероприятие\портрет\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5054682" cy="6616440"/>
          </a:xfrm>
          <a:prstGeom prst="rect">
            <a:avLst/>
          </a:prstGeom>
          <a:noFill/>
        </p:spPr>
      </p:pic>
      <p:sp>
        <p:nvSpPr>
          <p:cNvPr id="6" name="Полилиния 5"/>
          <p:cNvSpPr/>
          <p:nvPr/>
        </p:nvSpPr>
        <p:spPr>
          <a:xfrm>
            <a:off x="1790700" y="142875"/>
            <a:ext cx="3409950" cy="1095375"/>
          </a:xfrm>
          <a:custGeom>
            <a:avLst/>
            <a:gdLst>
              <a:gd name="connsiteX0" fmla="*/ 0 w 3409950"/>
              <a:gd name="connsiteY0" fmla="*/ 0 h 1095375"/>
              <a:gd name="connsiteX1" fmla="*/ 3409950 w 3409950"/>
              <a:gd name="connsiteY1" fmla="*/ 1095375 h 1095375"/>
              <a:gd name="connsiteX2" fmla="*/ 3390900 w 3409950"/>
              <a:gd name="connsiteY2" fmla="*/ 0 h 1095375"/>
              <a:gd name="connsiteX3" fmla="*/ 0 w 3409950"/>
              <a:gd name="connsiteY3" fmla="*/ 0 h 1095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9950" h="1095375">
                <a:moveTo>
                  <a:pt x="0" y="0"/>
                </a:moveTo>
                <a:lnTo>
                  <a:pt x="3409950" y="1095375"/>
                </a:lnTo>
                <a:lnTo>
                  <a:pt x="3390900" y="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4457700" y="1238250"/>
            <a:ext cx="752475" cy="2324100"/>
          </a:xfrm>
          <a:custGeom>
            <a:avLst/>
            <a:gdLst>
              <a:gd name="connsiteX0" fmla="*/ 752475 w 752475"/>
              <a:gd name="connsiteY0" fmla="*/ 0 h 2324100"/>
              <a:gd name="connsiteX1" fmla="*/ 742950 w 752475"/>
              <a:gd name="connsiteY1" fmla="*/ 1333500 h 2324100"/>
              <a:gd name="connsiteX2" fmla="*/ 0 w 752475"/>
              <a:gd name="connsiteY2" fmla="*/ 2324100 h 2324100"/>
              <a:gd name="connsiteX3" fmla="*/ 752475 w 752475"/>
              <a:gd name="connsiteY3" fmla="*/ 0 h 232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2475" h="2324100">
                <a:moveTo>
                  <a:pt x="752475" y="0"/>
                </a:moveTo>
                <a:lnTo>
                  <a:pt x="742950" y="1333500"/>
                </a:lnTo>
                <a:lnTo>
                  <a:pt x="0" y="2324100"/>
                </a:lnTo>
                <a:lnTo>
                  <a:pt x="752475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1800225" y="161925"/>
            <a:ext cx="3409950" cy="3400425"/>
          </a:xfrm>
          <a:custGeom>
            <a:avLst/>
            <a:gdLst>
              <a:gd name="connsiteX0" fmla="*/ 2657475 w 3409950"/>
              <a:gd name="connsiteY0" fmla="*/ 3400425 h 3400425"/>
              <a:gd name="connsiteX1" fmla="*/ 0 w 3409950"/>
              <a:gd name="connsiteY1" fmla="*/ 0 h 3400425"/>
              <a:gd name="connsiteX2" fmla="*/ 3409950 w 3409950"/>
              <a:gd name="connsiteY2" fmla="*/ 1076325 h 3400425"/>
              <a:gd name="connsiteX3" fmla="*/ 2657475 w 3409950"/>
              <a:gd name="connsiteY3" fmla="*/ 3400425 h 340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9950" h="3400425">
                <a:moveTo>
                  <a:pt x="2657475" y="3400425"/>
                </a:moveTo>
                <a:lnTo>
                  <a:pt x="0" y="0"/>
                </a:lnTo>
                <a:lnTo>
                  <a:pt x="3409950" y="1076325"/>
                </a:lnTo>
                <a:lnTo>
                  <a:pt x="2657475" y="34004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142875" y="123825"/>
            <a:ext cx="2886075" cy="3248025"/>
          </a:xfrm>
          <a:custGeom>
            <a:avLst/>
            <a:gdLst>
              <a:gd name="connsiteX0" fmla="*/ 2886075 w 2886075"/>
              <a:gd name="connsiteY0" fmla="*/ 1609725 h 3248025"/>
              <a:gd name="connsiteX1" fmla="*/ 0 w 2886075"/>
              <a:gd name="connsiteY1" fmla="*/ 3248025 h 3248025"/>
              <a:gd name="connsiteX2" fmla="*/ 1666875 w 2886075"/>
              <a:gd name="connsiteY2" fmla="*/ 0 h 3248025"/>
              <a:gd name="connsiteX3" fmla="*/ 2886075 w 2886075"/>
              <a:gd name="connsiteY3" fmla="*/ 1609725 h 32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6075" h="3248025">
                <a:moveTo>
                  <a:pt x="2886075" y="1609725"/>
                </a:moveTo>
                <a:lnTo>
                  <a:pt x="0" y="3248025"/>
                </a:lnTo>
                <a:lnTo>
                  <a:pt x="1666875" y="0"/>
                </a:lnTo>
                <a:lnTo>
                  <a:pt x="2886075" y="16097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142875" y="1724025"/>
            <a:ext cx="4324350" cy="1809750"/>
          </a:xfrm>
          <a:custGeom>
            <a:avLst/>
            <a:gdLst>
              <a:gd name="connsiteX0" fmla="*/ 4324350 w 4324350"/>
              <a:gd name="connsiteY0" fmla="*/ 1809750 h 1809750"/>
              <a:gd name="connsiteX1" fmla="*/ 0 w 4324350"/>
              <a:gd name="connsiteY1" fmla="*/ 1695450 h 1809750"/>
              <a:gd name="connsiteX2" fmla="*/ 2886075 w 4324350"/>
              <a:gd name="connsiteY2" fmla="*/ 0 h 1809750"/>
              <a:gd name="connsiteX3" fmla="*/ 4324350 w 4324350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4350" h="1809750">
                <a:moveTo>
                  <a:pt x="4324350" y="1809750"/>
                </a:moveTo>
                <a:lnTo>
                  <a:pt x="0" y="1695450"/>
                </a:lnTo>
                <a:lnTo>
                  <a:pt x="2886075" y="0"/>
                </a:lnTo>
                <a:lnTo>
                  <a:pt x="4324350" y="180975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2676525" y="3514725"/>
            <a:ext cx="1800225" cy="3248025"/>
          </a:xfrm>
          <a:custGeom>
            <a:avLst/>
            <a:gdLst>
              <a:gd name="connsiteX0" fmla="*/ 0 w 1800225"/>
              <a:gd name="connsiteY0" fmla="*/ 0 h 3248025"/>
              <a:gd name="connsiteX1" fmla="*/ 1066800 w 1800225"/>
              <a:gd name="connsiteY1" fmla="*/ 3248025 h 3248025"/>
              <a:gd name="connsiteX2" fmla="*/ 1800225 w 1800225"/>
              <a:gd name="connsiteY2" fmla="*/ 28575 h 3248025"/>
              <a:gd name="connsiteX3" fmla="*/ 0 w 1800225"/>
              <a:gd name="connsiteY3" fmla="*/ 0 h 32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0225" h="3248025">
                <a:moveTo>
                  <a:pt x="0" y="0"/>
                </a:moveTo>
                <a:lnTo>
                  <a:pt x="1066800" y="3248025"/>
                </a:lnTo>
                <a:lnTo>
                  <a:pt x="1800225" y="2857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3762375" y="2600325"/>
            <a:ext cx="1438275" cy="4171950"/>
          </a:xfrm>
          <a:custGeom>
            <a:avLst/>
            <a:gdLst>
              <a:gd name="connsiteX0" fmla="*/ 1438275 w 1438275"/>
              <a:gd name="connsiteY0" fmla="*/ 0 h 4171950"/>
              <a:gd name="connsiteX1" fmla="*/ 0 w 1438275"/>
              <a:gd name="connsiteY1" fmla="*/ 4171950 h 4171950"/>
              <a:gd name="connsiteX2" fmla="*/ 742950 w 1438275"/>
              <a:gd name="connsiteY2" fmla="*/ 923925 h 4171950"/>
              <a:gd name="connsiteX3" fmla="*/ 1438275 w 1438275"/>
              <a:gd name="connsiteY3" fmla="*/ 0 h 417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8275" h="4171950">
                <a:moveTo>
                  <a:pt x="1438275" y="0"/>
                </a:moveTo>
                <a:lnTo>
                  <a:pt x="0" y="4171950"/>
                </a:lnTo>
                <a:lnTo>
                  <a:pt x="742950" y="923925"/>
                </a:lnTo>
                <a:lnTo>
                  <a:pt x="1438275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3762375" y="2609850"/>
            <a:ext cx="1447800" cy="4143375"/>
          </a:xfrm>
          <a:custGeom>
            <a:avLst/>
            <a:gdLst>
              <a:gd name="connsiteX0" fmla="*/ 1447800 w 1447800"/>
              <a:gd name="connsiteY0" fmla="*/ 0 h 4143375"/>
              <a:gd name="connsiteX1" fmla="*/ 1447800 w 1447800"/>
              <a:gd name="connsiteY1" fmla="*/ 4143375 h 4143375"/>
              <a:gd name="connsiteX2" fmla="*/ 0 w 1447800"/>
              <a:gd name="connsiteY2" fmla="*/ 4133850 h 4143375"/>
              <a:gd name="connsiteX3" fmla="*/ 1447800 w 1447800"/>
              <a:gd name="connsiteY3" fmla="*/ 0 h 414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4143375">
                <a:moveTo>
                  <a:pt x="1447800" y="0"/>
                </a:moveTo>
                <a:lnTo>
                  <a:pt x="1447800" y="4143375"/>
                </a:lnTo>
                <a:lnTo>
                  <a:pt x="0" y="4133850"/>
                </a:lnTo>
                <a:lnTo>
                  <a:pt x="144780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142875" y="4181475"/>
            <a:ext cx="3162300" cy="2571750"/>
          </a:xfrm>
          <a:custGeom>
            <a:avLst/>
            <a:gdLst>
              <a:gd name="connsiteX0" fmla="*/ 2724150 w 3162300"/>
              <a:gd name="connsiteY0" fmla="*/ 0 h 2571750"/>
              <a:gd name="connsiteX1" fmla="*/ 0 w 3162300"/>
              <a:gd name="connsiteY1" fmla="*/ 2571750 h 2571750"/>
              <a:gd name="connsiteX2" fmla="*/ 3162300 w 3162300"/>
              <a:gd name="connsiteY2" fmla="*/ 1266825 h 2571750"/>
              <a:gd name="connsiteX3" fmla="*/ 2724150 w 3162300"/>
              <a:gd name="connsiteY3" fmla="*/ 0 h 257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2571750">
                <a:moveTo>
                  <a:pt x="2724150" y="0"/>
                </a:moveTo>
                <a:lnTo>
                  <a:pt x="0" y="2571750"/>
                </a:lnTo>
                <a:lnTo>
                  <a:pt x="3162300" y="1266825"/>
                </a:lnTo>
                <a:lnTo>
                  <a:pt x="27241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180975" y="5448300"/>
            <a:ext cx="3590925" cy="1343025"/>
          </a:xfrm>
          <a:custGeom>
            <a:avLst/>
            <a:gdLst>
              <a:gd name="connsiteX0" fmla="*/ 3590925 w 3590925"/>
              <a:gd name="connsiteY0" fmla="*/ 1343025 h 1343025"/>
              <a:gd name="connsiteX1" fmla="*/ 3124200 w 3590925"/>
              <a:gd name="connsiteY1" fmla="*/ 0 h 1343025"/>
              <a:gd name="connsiteX2" fmla="*/ 0 w 3590925"/>
              <a:gd name="connsiteY2" fmla="*/ 1333500 h 1343025"/>
              <a:gd name="connsiteX3" fmla="*/ 3590925 w 3590925"/>
              <a:gd name="connsiteY3" fmla="*/ 1343025 h 134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0925" h="1343025">
                <a:moveTo>
                  <a:pt x="3590925" y="1343025"/>
                </a:moveTo>
                <a:lnTo>
                  <a:pt x="3124200" y="0"/>
                </a:lnTo>
                <a:lnTo>
                  <a:pt x="0" y="1333500"/>
                </a:lnTo>
                <a:lnTo>
                  <a:pt x="3590925" y="13430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114300" y="142852"/>
            <a:ext cx="1695450" cy="3305175"/>
          </a:xfrm>
          <a:custGeom>
            <a:avLst/>
            <a:gdLst>
              <a:gd name="connsiteX0" fmla="*/ 1695450 w 1695450"/>
              <a:gd name="connsiteY0" fmla="*/ 0 h 3305175"/>
              <a:gd name="connsiteX1" fmla="*/ 1638300 w 1695450"/>
              <a:gd name="connsiteY1" fmla="*/ 0 h 3305175"/>
              <a:gd name="connsiteX2" fmla="*/ 0 w 1695450"/>
              <a:gd name="connsiteY2" fmla="*/ 28575 h 3305175"/>
              <a:gd name="connsiteX3" fmla="*/ 38100 w 1695450"/>
              <a:gd name="connsiteY3" fmla="*/ 3305175 h 3305175"/>
              <a:gd name="connsiteX4" fmla="*/ 1695450 w 1695450"/>
              <a:gd name="connsiteY4" fmla="*/ 0 h 3305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5450" h="3305175">
                <a:moveTo>
                  <a:pt x="1695450" y="0"/>
                </a:moveTo>
                <a:lnTo>
                  <a:pt x="1638300" y="0"/>
                </a:lnTo>
                <a:lnTo>
                  <a:pt x="0" y="28575"/>
                </a:lnTo>
                <a:lnTo>
                  <a:pt x="38100" y="3305175"/>
                </a:lnTo>
                <a:lnTo>
                  <a:pt x="16954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олилиния 24"/>
          <p:cNvSpPr/>
          <p:nvPr/>
        </p:nvSpPr>
        <p:spPr>
          <a:xfrm>
            <a:off x="152400" y="3514725"/>
            <a:ext cx="2745510" cy="3228975"/>
          </a:xfrm>
          <a:custGeom>
            <a:avLst/>
            <a:gdLst>
              <a:gd name="connsiteX0" fmla="*/ 2495550 w 2745510"/>
              <a:gd name="connsiteY0" fmla="*/ 0 h 3228975"/>
              <a:gd name="connsiteX1" fmla="*/ 0 w 2745510"/>
              <a:gd name="connsiteY1" fmla="*/ 3228975 h 3228975"/>
              <a:gd name="connsiteX2" fmla="*/ 2733675 w 2745510"/>
              <a:gd name="connsiteY2" fmla="*/ 685800 h 3228975"/>
              <a:gd name="connsiteX3" fmla="*/ 2743200 w 2745510"/>
              <a:gd name="connsiteY3" fmla="*/ 619125 h 3228975"/>
              <a:gd name="connsiteX4" fmla="*/ 2495550 w 2745510"/>
              <a:gd name="connsiteY4" fmla="*/ 0 h 322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5510" h="3228975">
                <a:moveTo>
                  <a:pt x="2495550" y="0"/>
                </a:moveTo>
                <a:lnTo>
                  <a:pt x="0" y="3228975"/>
                </a:lnTo>
                <a:lnTo>
                  <a:pt x="2733675" y="685800"/>
                </a:lnTo>
                <a:cubicBezTo>
                  <a:pt x="2745510" y="674663"/>
                  <a:pt x="2743200" y="634449"/>
                  <a:pt x="2743200" y="619125"/>
                </a:cubicBezTo>
                <a:lnTo>
                  <a:pt x="24955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>
            <a:off x="142875" y="3409950"/>
            <a:ext cx="2543175" cy="3324225"/>
          </a:xfrm>
          <a:custGeom>
            <a:avLst/>
            <a:gdLst>
              <a:gd name="connsiteX0" fmla="*/ 2543175 w 2543175"/>
              <a:gd name="connsiteY0" fmla="*/ 85725 h 3324225"/>
              <a:gd name="connsiteX1" fmla="*/ 0 w 2543175"/>
              <a:gd name="connsiteY1" fmla="*/ 0 h 3324225"/>
              <a:gd name="connsiteX2" fmla="*/ 19050 w 2543175"/>
              <a:gd name="connsiteY2" fmla="*/ 3324225 h 3324225"/>
              <a:gd name="connsiteX3" fmla="*/ 2543175 w 2543175"/>
              <a:gd name="connsiteY3" fmla="*/ 85725 h 3324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3175" h="3324225">
                <a:moveTo>
                  <a:pt x="2543175" y="85725"/>
                </a:moveTo>
                <a:lnTo>
                  <a:pt x="0" y="0"/>
                </a:lnTo>
                <a:lnTo>
                  <a:pt x="19050" y="3324225"/>
                </a:lnTo>
                <a:lnTo>
                  <a:pt x="2543175" y="857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4714876" y="2143116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14612" y="235743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428728" y="1285860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071670" y="5000636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11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57554" y="4071942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10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72000" y="557214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9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57554" y="1214422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8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00232" y="414338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7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000496" y="142852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6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57686" y="3643314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5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00100" y="3857628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4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71736" y="5857892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3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28596" y="642918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13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F:\информатика\мероприятие\остров\193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106752">
            <a:off x="5521546" y="3028486"/>
            <a:ext cx="3213119" cy="2008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информатика\мероприятие\портрет\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5054682" cy="6616440"/>
          </a:xfrm>
          <a:prstGeom prst="rect">
            <a:avLst/>
          </a:prstGeom>
          <a:noFill/>
        </p:spPr>
      </p:pic>
      <p:sp>
        <p:nvSpPr>
          <p:cNvPr id="8" name="Полилиния 7"/>
          <p:cNvSpPr/>
          <p:nvPr/>
        </p:nvSpPr>
        <p:spPr>
          <a:xfrm>
            <a:off x="1800225" y="161925"/>
            <a:ext cx="3409950" cy="3400425"/>
          </a:xfrm>
          <a:custGeom>
            <a:avLst/>
            <a:gdLst>
              <a:gd name="connsiteX0" fmla="*/ 2657475 w 3409950"/>
              <a:gd name="connsiteY0" fmla="*/ 3400425 h 3400425"/>
              <a:gd name="connsiteX1" fmla="*/ 0 w 3409950"/>
              <a:gd name="connsiteY1" fmla="*/ 0 h 3400425"/>
              <a:gd name="connsiteX2" fmla="*/ 3409950 w 3409950"/>
              <a:gd name="connsiteY2" fmla="*/ 1076325 h 3400425"/>
              <a:gd name="connsiteX3" fmla="*/ 2657475 w 3409950"/>
              <a:gd name="connsiteY3" fmla="*/ 3400425 h 340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9950" h="3400425">
                <a:moveTo>
                  <a:pt x="2657475" y="3400425"/>
                </a:moveTo>
                <a:lnTo>
                  <a:pt x="0" y="0"/>
                </a:lnTo>
                <a:lnTo>
                  <a:pt x="3409950" y="1076325"/>
                </a:lnTo>
                <a:lnTo>
                  <a:pt x="2657475" y="34004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142875" y="123825"/>
            <a:ext cx="2886075" cy="3248025"/>
          </a:xfrm>
          <a:custGeom>
            <a:avLst/>
            <a:gdLst>
              <a:gd name="connsiteX0" fmla="*/ 2886075 w 2886075"/>
              <a:gd name="connsiteY0" fmla="*/ 1609725 h 3248025"/>
              <a:gd name="connsiteX1" fmla="*/ 0 w 2886075"/>
              <a:gd name="connsiteY1" fmla="*/ 3248025 h 3248025"/>
              <a:gd name="connsiteX2" fmla="*/ 1666875 w 2886075"/>
              <a:gd name="connsiteY2" fmla="*/ 0 h 3248025"/>
              <a:gd name="connsiteX3" fmla="*/ 2886075 w 2886075"/>
              <a:gd name="connsiteY3" fmla="*/ 1609725 h 32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6075" h="3248025">
                <a:moveTo>
                  <a:pt x="2886075" y="1609725"/>
                </a:moveTo>
                <a:lnTo>
                  <a:pt x="0" y="3248025"/>
                </a:lnTo>
                <a:lnTo>
                  <a:pt x="1666875" y="0"/>
                </a:lnTo>
                <a:lnTo>
                  <a:pt x="2886075" y="16097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2676525" y="3514725"/>
            <a:ext cx="1800225" cy="3248025"/>
          </a:xfrm>
          <a:custGeom>
            <a:avLst/>
            <a:gdLst>
              <a:gd name="connsiteX0" fmla="*/ 0 w 1800225"/>
              <a:gd name="connsiteY0" fmla="*/ 0 h 3248025"/>
              <a:gd name="connsiteX1" fmla="*/ 1066800 w 1800225"/>
              <a:gd name="connsiteY1" fmla="*/ 3248025 h 3248025"/>
              <a:gd name="connsiteX2" fmla="*/ 1800225 w 1800225"/>
              <a:gd name="connsiteY2" fmla="*/ 28575 h 3248025"/>
              <a:gd name="connsiteX3" fmla="*/ 0 w 1800225"/>
              <a:gd name="connsiteY3" fmla="*/ 0 h 32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0225" h="3248025">
                <a:moveTo>
                  <a:pt x="0" y="0"/>
                </a:moveTo>
                <a:lnTo>
                  <a:pt x="1066800" y="3248025"/>
                </a:lnTo>
                <a:lnTo>
                  <a:pt x="1800225" y="2857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3762375" y="2609850"/>
            <a:ext cx="1447800" cy="4143375"/>
          </a:xfrm>
          <a:custGeom>
            <a:avLst/>
            <a:gdLst>
              <a:gd name="connsiteX0" fmla="*/ 1447800 w 1447800"/>
              <a:gd name="connsiteY0" fmla="*/ 0 h 4143375"/>
              <a:gd name="connsiteX1" fmla="*/ 1447800 w 1447800"/>
              <a:gd name="connsiteY1" fmla="*/ 4143375 h 4143375"/>
              <a:gd name="connsiteX2" fmla="*/ 0 w 1447800"/>
              <a:gd name="connsiteY2" fmla="*/ 4133850 h 4143375"/>
              <a:gd name="connsiteX3" fmla="*/ 1447800 w 1447800"/>
              <a:gd name="connsiteY3" fmla="*/ 0 h 414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4143375">
                <a:moveTo>
                  <a:pt x="1447800" y="0"/>
                </a:moveTo>
                <a:lnTo>
                  <a:pt x="1447800" y="4143375"/>
                </a:lnTo>
                <a:lnTo>
                  <a:pt x="0" y="4133850"/>
                </a:lnTo>
                <a:lnTo>
                  <a:pt x="144780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142875" y="4181475"/>
            <a:ext cx="3162300" cy="2571750"/>
          </a:xfrm>
          <a:custGeom>
            <a:avLst/>
            <a:gdLst>
              <a:gd name="connsiteX0" fmla="*/ 2724150 w 3162300"/>
              <a:gd name="connsiteY0" fmla="*/ 0 h 2571750"/>
              <a:gd name="connsiteX1" fmla="*/ 0 w 3162300"/>
              <a:gd name="connsiteY1" fmla="*/ 2571750 h 2571750"/>
              <a:gd name="connsiteX2" fmla="*/ 3162300 w 3162300"/>
              <a:gd name="connsiteY2" fmla="*/ 1266825 h 2571750"/>
              <a:gd name="connsiteX3" fmla="*/ 2724150 w 3162300"/>
              <a:gd name="connsiteY3" fmla="*/ 0 h 257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2571750">
                <a:moveTo>
                  <a:pt x="2724150" y="0"/>
                </a:moveTo>
                <a:lnTo>
                  <a:pt x="0" y="2571750"/>
                </a:lnTo>
                <a:lnTo>
                  <a:pt x="3162300" y="1266825"/>
                </a:lnTo>
                <a:lnTo>
                  <a:pt x="27241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114300" y="142852"/>
            <a:ext cx="1695450" cy="3305175"/>
          </a:xfrm>
          <a:custGeom>
            <a:avLst/>
            <a:gdLst>
              <a:gd name="connsiteX0" fmla="*/ 1695450 w 1695450"/>
              <a:gd name="connsiteY0" fmla="*/ 0 h 3305175"/>
              <a:gd name="connsiteX1" fmla="*/ 1638300 w 1695450"/>
              <a:gd name="connsiteY1" fmla="*/ 0 h 3305175"/>
              <a:gd name="connsiteX2" fmla="*/ 0 w 1695450"/>
              <a:gd name="connsiteY2" fmla="*/ 28575 h 3305175"/>
              <a:gd name="connsiteX3" fmla="*/ 38100 w 1695450"/>
              <a:gd name="connsiteY3" fmla="*/ 3305175 h 3305175"/>
              <a:gd name="connsiteX4" fmla="*/ 1695450 w 1695450"/>
              <a:gd name="connsiteY4" fmla="*/ 0 h 3305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5450" h="3305175">
                <a:moveTo>
                  <a:pt x="1695450" y="0"/>
                </a:moveTo>
                <a:lnTo>
                  <a:pt x="1638300" y="0"/>
                </a:lnTo>
                <a:lnTo>
                  <a:pt x="0" y="28575"/>
                </a:lnTo>
                <a:lnTo>
                  <a:pt x="38100" y="3305175"/>
                </a:lnTo>
                <a:lnTo>
                  <a:pt x="16954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олилиния 24"/>
          <p:cNvSpPr/>
          <p:nvPr/>
        </p:nvSpPr>
        <p:spPr>
          <a:xfrm>
            <a:off x="152400" y="3514725"/>
            <a:ext cx="2745510" cy="3228975"/>
          </a:xfrm>
          <a:custGeom>
            <a:avLst/>
            <a:gdLst>
              <a:gd name="connsiteX0" fmla="*/ 2495550 w 2745510"/>
              <a:gd name="connsiteY0" fmla="*/ 0 h 3228975"/>
              <a:gd name="connsiteX1" fmla="*/ 0 w 2745510"/>
              <a:gd name="connsiteY1" fmla="*/ 3228975 h 3228975"/>
              <a:gd name="connsiteX2" fmla="*/ 2733675 w 2745510"/>
              <a:gd name="connsiteY2" fmla="*/ 685800 h 3228975"/>
              <a:gd name="connsiteX3" fmla="*/ 2743200 w 2745510"/>
              <a:gd name="connsiteY3" fmla="*/ 619125 h 3228975"/>
              <a:gd name="connsiteX4" fmla="*/ 2495550 w 2745510"/>
              <a:gd name="connsiteY4" fmla="*/ 0 h 322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5510" h="3228975">
                <a:moveTo>
                  <a:pt x="2495550" y="0"/>
                </a:moveTo>
                <a:lnTo>
                  <a:pt x="0" y="3228975"/>
                </a:lnTo>
                <a:lnTo>
                  <a:pt x="2733675" y="685800"/>
                </a:lnTo>
                <a:cubicBezTo>
                  <a:pt x="2745510" y="674663"/>
                  <a:pt x="2743200" y="634449"/>
                  <a:pt x="2743200" y="619125"/>
                </a:cubicBezTo>
                <a:lnTo>
                  <a:pt x="24955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1428728" y="1285860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071670" y="5000636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11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57554" y="4071942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10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72000" y="557214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9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57554" y="1214422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8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00232" y="414338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7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28596" y="642918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13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0" name="Заголовок 1"/>
          <p:cNvSpPr txBox="1">
            <a:spLocks/>
          </p:cNvSpPr>
          <p:nvPr/>
        </p:nvSpPr>
        <p:spPr>
          <a:xfrm>
            <a:off x="5429256" y="1214422"/>
            <a:ext cx="4043362" cy="34290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7. </a:t>
            </a:r>
            <a:r>
              <a:rPr lang="ru-RU" sz="3200" dirty="0"/>
              <a:t>Вид изобразительного искусства, произведения которого создаются с помощью красок, керамической плитки, смальт, наносимых на какую-либо поверхность.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15140" y="5286388"/>
            <a:ext cx="1547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Живопись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4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информатика\мероприятие\портрет\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5054682" cy="6616440"/>
          </a:xfrm>
          <a:prstGeom prst="rect">
            <a:avLst/>
          </a:prstGeom>
          <a:noFill/>
        </p:spPr>
      </p:pic>
      <p:sp>
        <p:nvSpPr>
          <p:cNvPr id="8" name="Полилиния 7"/>
          <p:cNvSpPr/>
          <p:nvPr/>
        </p:nvSpPr>
        <p:spPr>
          <a:xfrm>
            <a:off x="1800225" y="161925"/>
            <a:ext cx="3409950" cy="3400425"/>
          </a:xfrm>
          <a:custGeom>
            <a:avLst/>
            <a:gdLst>
              <a:gd name="connsiteX0" fmla="*/ 2657475 w 3409950"/>
              <a:gd name="connsiteY0" fmla="*/ 3400425 h 3400425"/>
              <a:gd name="connsiteX1" fmla="*/ 0 w 3409950"/>
              <a:gd name="connsiteY1" fmla="*/ 0 h 3400425"/>
              <a:gd name="connsiteX2" fmla="*/ 3409950 w 3409950"/>
              <a:gd name="connsiteY2" fmla="*/ 1076325 h 3400425"/>
              <a:gd name="connsiteX3" fmla="*/ 2657475 w 3409950"/>
              <a:gd name="connsiteY3" fmla="*/ 3400425 h 340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9950" h="3400425">
                <a:moveTo>
                  <a:pt x="2657475" y="3400425"/>
                </a:moveTo>
                <a:lnTo>
                  <a:pt x="0" y="0"/>
                </a:lnTo>
                <a:lnTo>
                  <a:pt x="3409950" y="1076325"/>
                </a:lnTo>
                <a:lnTo>
                  <a:pt x="2657475" y="34004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142875" y="123825"/>
            <a:ext cx="2886075" cy="3248025"/>
          </a:xfrm>
          <a:custGeom>
            <a:avLst/>
            <a:gdLst>
              <a:gd name="connsiteX0" fmla="*/ 2886075 w 2886075"/>
              <a:gd name="connsiteY0" fmla="*/ 1609725 h 3248025"/>
              <a:gd name="connsiteX1" fmla="*/ 0 w 2886075"/>
              <a:gd name="connsiteY1" fmla="*/ 3248025 h 3248025"/>
              <a:gd name="connsiteX2" fmla="*/ 1666875 w 2886075"/>
              <a:gd name="connsiteY2" fmla="*/ 0 h 3248025"/>
              <a:gd name="connsiteX3" fmla="*/ 2886075 w 2886075"/>
              <a:gd name="connsiteY3" fmla="*/ 1609725 h 32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6075" h="3248025">
                <a:moveTo>
                  <a:pt x="2886075" y="1609725"/>
                </a:moveTo>
                <a:lnTo>
                  <a:pt x="0" y="3248025"/>
                </a:lnTo>
                <a:lnTo>
                  <a:pt x="1666875" y="0"/>
                </a:lnTo>
                <a:lnTo>
                  <a:pt x="2886075" y="16097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2676525" y="3514725"/>
            <a:ext cx="1800225" cy="3248025"/>
          </a:xfrm>
          <a:custGeom>
            <a:avLst/>
            <a:gdLst>
              <a:gd name="connsiteX0" fmla="*/ 0 w 1800225"/>
              <a:gd name="connsiteY0" fmla="*/ 0 h 3248025"/>
              <a:gd name="connsiteX1" fmla="*/ 1066800 w 1800225"/>
              <a:gd name="connsiteY1" fmla="*/ 3248025 h 3248025"/>
              <a:gd name="connsiteX2" fmla="*/ 1800225 w 1800225"/>
              <a:gd name="connsiteY2" fmla="*/ 28575 h 3248025"/>
              <a:gd name="connsiteX3" fmla="*/ 0 w 1800225"/>
              <a:gd name="connsiteY3" fmla="*/ 0 h 32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0225" h="3248025">
                <a:moveTo>
                  <a:pt x="0" y="0"/>
                </a:moveTo>
                <a:lnTo>
                  <a:pt x="1066800" y="3248025"/>
                </a:lnTo>
                <a:lnTo>
                  <a:pt x="1800225" y="2857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3762375" y="2609850"/>
            <a:ext cx="1447800" cy="4143375"/>
          </a:xfrm>
          <a:custGeom>
            <a:avLst/>
            <a:gdLst>
              <a:gd name="connsiteX0" fmla="*/ 1447800 w 1447800"/>
              <a:gd name="connsiteY0" fmla="*/ 0 h 4143375"/>
              <a:gd name="connsiteX1" fmla="*/ 1447800 w 1447800"/>
              <a:gd name="connsiteY1" fmla="*/ 4143375 h 4143375"/>
              <a:gd name="connsiteX2" fmla="*/ 0 w 1447800"/>
              <a:gd name="connsiteY2" fmla="*/ 4133850 h 4143375"/>
              <a:gd name="connsiteX3" fmla="*/ 1447800 w 1447800"/>
              <a:gd name="connsiteY3" fmla="*/ 0 h 414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4143375">
                <a:moveTo>
                  <a:pt x="1447800" y="0"/>
                </a:moveTo>
                <a:lnTo>
                  <a:pt x="1447800" y="4143375"/>
                </a:lnTo>
                <a:lnTo>
                  <a:pt x="0" y="4133850"/>
                </a:lnTo>
                <a:lnTo>
                  <a:pt x="144780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142875" y="4181475"/>
            <a:ext cx="3162300" cy="2571750"/>
          </a:xfrm>
          <a:custGeom>
            <a:avLst/>
            <a:gdLst>
              <a:gd name="connsiteX0" fmla="*/ 2724150 w 3162300"/>
              <a:gd name="connsiteY0" fmla="*/ 0 h 2571750"/>
              <a:gd name="connsiteX1" fmla="*/ 0 w 3162300"/>
              <a:gd name="connsiteY1" fmla="*/ 2571750 h 2571750"/>
              <a:gd name="connsiteX2" fmla="*/ 3162300 w 3162300"/>
              <a:gd name="connsiteY2" fmla="*/ 1266825 h 2571750"/>
              <a:gd name="connsiteX3" fmla="*/ 2724150 w 3162300"/>
              <a:gd name="connsiteY3" fmla="*/ 0 h 257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2571750">
                <a:moveTo>
                  <a:pt x="2724150" y="0"/>
                </a:moveTo>
                <a:lnTo>
                  <a:pt x="0" y="2571750"/>
                </a:lnTo>
                <a:lnTo>
                  <a:pt x="3162300" y="1266825"/>
                </a:lnTo>
                <a:lnTo>
                  <a:pt x="27241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114300" y="142852"/>
            <a:ext cx="1695450" cy="3305175"/>
          </a:xfrm>
          <a:custGeom>
            <a:avLst/>
            <a:gdLst>
              <a:gd name="connsiteX0" fmla="*/ 1695450 w 1695450"/>
              <a:gd name="connsiteY0" fmla="*/ 0 h 3305175"/>
              <a:gd name="connsiteX1" fmla="*/ 1638300 w 1695450"/>
              <a:gd name="connsiteY1" fmla="*/ 0 h 3305175"/>
              <a:gd name="connsiteX2" fmla="*/ 0 w 1695450"/>
              <a:gd name="connsiteY2" fmla="*/ 28575 h 3305175"/>
              <a:gd name="connsiteX3" fmla="*/ 38100 w 1695450"/>
              <a:gd name="connsiteY3" fmla="*/ 3305175 h 3305175"/>
              <a:gd name="connsiteX4" fmla="*/ 1695450 w 1695450"/>
              <a:gd name="connsiteY4" fmla="*/ 0 h 3305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5450" h="3305175">
                <a:moveTo>
                  <a:pt x="1695450" y="0"/>
                </a:moveTo>
                <a:lnTo>
                  <a:pt x="1638300" y="0"/>
                </a:lnTo>
                <a:lnTo>
                  <a:pt x="0" y="28575"/>
                </a:lnTo>
                <a:lnTo>
                  <a:pt x="38100" y="3305175"/>
                </a:lnTo>
                <a:lnTo>
                  <a:pt x="16954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1428728" y="1285860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071670" y="5000636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11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57554" y="4071942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10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72000" y="557214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9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57554" y="1214422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8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28596" y="642918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13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0" name="Заголовок 1"/>
          <p:cNvSpPr txBox="1">
            <a:spLocks/>
          </p:cNvSpPr>
          <p:nvPr/>
        </p:nvSpPr>
        <p:spPr>
          <a:xfrm>
            <a:off x="5429256" y="1214422"/>
            <a:ext cx="4043362" cy="34290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8. </a:t>
            </a:r>
            <a:r>
              <a:rPr lang="ru-RU" sz="3200" dirty="0"/>
              <a:t>Цветное непрозрачное стекло в виде кубиков или пластинок, применяемое для изготовления мозаик.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15140" y="5286388"/>
            <a:ext cx="12968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Смальта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3" grpId="0"/>
      <p:bldP spid="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01813"/>
            <a:ext cx="8229600" cy="45259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4580" name="Picture 4" descr="3_XIV_03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079500" y="188913"/>
            <a:ext cx="80645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ru-RU" sz="3200" b="1">
                <a:solidFill>
                  <a:schemeClr val="bg1"/>
                </a:solidFill>
              </a:rPr>
              <a:t>Инструменты для создания смальт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информатика\мероприятие\портрет\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5054682" cy="6616440"/>
          </a:xfrm>
          <a:prstGeom prst="rect">
            <a:avLst/>
          </a:prstGeom>
          <a:noFill/>
        </p:spPr>
      </p:pic>
      <p:sp>
        <p:nvSpPr>
          <p:cNvPr id="9" name="Полилиния 8"/>
          <p:cNvSpPr/>
          <p:nvPr/>
        </p:nvSpPr>
        <p:spPr>
          <a:xfrm>
            <a:off x="142875" y="123825"/>
            <a:ext cx="2886075" cy="3248025"/>
          </a:xfrm>
          <a:custGeom>
            <a:avLst/>
            <a:gdLst>
              <a:gd name="connsiteX0" fmla="*/ 2886075 w 2886075"/>
              <a:gd name="connsiteY0" fmla="*/ 1609725 h 3248025"/>
              <a:gd name="connsiteX1" fmla="*/ 0 w 2886075"/>
              <a:gd name="connsiteY1" fmla="*/ 3248025 h 3248025"/>
              <a:gd name="connsiteX2" fmla="*/ 1666875 w 2886075"/>
              <a:gd name="connsiteY2" fmla="*/ 0 h 3248025"/>
              <a:gd name="connsiteX3" fmla="*/ 2886075 w 2886075"/>
              <a:gd name="connsiteY3" fmla="*/ 1609725 h 32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6075" h="3248025">
                <a:moveTo>
                  <a:pt x="2886075" y="1609725"/>
                </a:moveTo>
                <a:lnTo>
                  <a:pt x="0" y="3248025"/>
                </a:lnTo>
                <a:lnTo>
                  <a:pt x="1666875" y="0"/>
                </a:lnTo>
                <a:lnTo>
                  <a:pt x="2886075" y="16097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2676525" y="3514725"/>
            <a:ext cx="1800225" cy="3248025"/>
          </a:xfrm>
          <a:custGeom>
            <a:avLst/>
            <a:gdLst>
              <a:gd name="connsiteX0" fmla="*/ 0 w 1800225"/>
              <a:gd name="connsiteY0" fmla="*/ 0 h 3248025"/>
              <a:gd name="connsiteX1" fmla="*/ 1066800 w 1800225"/>
              <a:gd name="connsiteY1" fmla="*/ 3248025 h 3248025"/>
              <a:gd name="connsiteX2" fmla="*/ 1800225 w 1800225"/>
              <a:gd name="connsiteY2" fmla="*/ 28575 h 3248025"/>
              <a:gd name="connsiteX3" fmla="*/ 0 w 1800225"/>
              <a:gd name="connsiteY3" fmla="*/ 0 h 32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0225" h="3248025">
                <a:moveTo>
                  <a:pt x="0" y="0"/>
                </a:moveTo>
                <a:lnTo>
                  <a:pt x="1066800" y="3248025"/>
                </a:lnTo>
                <a:lnTo>
                  <a:pt x="1800225" y="2857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3762375" y="2609850"/>
            <a:ext cx="1447800" cy="4143375"/>
          </a:xfrm>
          <a:custGeom>
            <a:avLst/>
            <a:gdLst>
              <a:gd name="connsiteX0" fmla="*/ 1447800 w 1447800"/>
              <a:gd name="connsiteY0" fmla="*/ 0 h 4143375"/>
              <a:gd name="connsiteX1" fmla="*/ 1447800 w 1447800"/>
              <a:gd name="connsiteY1" fmla="*/ 4143375 h 4143375"/>
              <a:gd name="connsiteX2" fmla="*/ 0 w 1447800"/>
              <a:gd name="connsiteY2" fmla="*/ 4133850 h 4143375"/>
              <a:gd name="connsiteX3" fmla="*/ 1447800 w 1447800"/>
              <a:gd name="connsiteY3" fmla="*/ 0 h 414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4143375">
                <a:moveTo>
                  <a:pt x="1447800" y="0"/>
                </a:moveTo>
                <a:lnTo>
                  <a:pt x="1447800" y="4143375"/>
                </a:lnTo>
                <a:lnTo>
                  <a:pt x="0" y="4133850"/>
                </a:lnTo>
                <a:lnTo>
                  <a:pt x="144780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142875" y="4181475"/>
            <a:ext cx="3162300" cy="2571750"/>
          </a:xfrm>
          <a:custGeom>
            <a:avLst/>
            <a:gdLst>
              <a:gd name="connsiteX0" fmla="*/ 2724150 w 3162300"/>
              <a:gd name="connsiteY0" fmla="*/ 0 h 2571750"/>
              <a:gd name="connsiteX1" fmla="*/ 0 w 3162300"/>
              <a:gd name="connsiteY1" fmla="*/ 2571750 h 2571750"/>
              <a:gd name="connsiteX2" fmla="*/ 3162300 w 3162300"/>
              <a:gd name="connsiteY2" fmla="*/ 1266825 h 2571750"/>
              <a:gd name="connsiteX3" fmla="*/ 2724150 w 3162300"/>
              <a:gd name="connsiteY3" fmla="*/ 0 h 257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2571750">
                <a:moveTo>
                  <a:pt x="2724150" y="0"/>
                </a:moveTo>
                <a:lnTo>
                  <a:pt x="0" y="2571750"/>
                </a:lnTo>
                <a:lnTo>
                  <a:pt x="3162300" y="1266825"/>
                </a:lnTo>
                <a:lnTo>
                  <a:pt x="27241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114300" y="142852"/>
            <a:ext cx="1695450" cy="3305175"/>
          </a:xfrm>
          <a:custGeom>
            <a:avLst/>
            <a:gdLst>
              <a:gd name="connsiteX0" fmla="*/ 1695450 w 1695450"/>
              <a:gd name="connsiteY0" fmla="*/ 0 h 3305175"/>
              <a:gd name="connsiteX1" fmla="*/ 1638300 w 1695450"/>
              <a:gd name="connsiteY1" fmla="*/ 0 h 3305175"/>
              <a:gd name="connsiteX2" fmla="*/ 0 w 1695450"/>
              <a:gd name="connsiteY2" fmla="*/ 28575 h 3305175"/>
              <a:gd name="connsiteX3" fmla="*/ 38100 w 1695450"/>
              <a:gd name="connsiteY3" fmla="*/ 3305175 h 3305175"/>
              <a:gd name="connsiteX4" fmla="*/ 1695450 w 1695450"/>
              <a:gd name="connsiteY4" fmla="*/ 0 h 3305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5450" h="3305175">
                <a:moveTo>
                  <a:pt x="1695450" y="0"/>
                </a:moveTo>
                <a:lnTo>
                  <a:pt x="1638300" y="0"/>
                </a:lnTo>
                <a:lnTo>
                  <a:pt x="0" y="28575"/>
                </a:lnTo>
                <a:lnTo>
                  <a:pt x="38100" y="3305175"/>
                </a:lnTo>
                <a:lnTo>
                  <a:pt x="16954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1428728" y="1285860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071670" y="5000636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11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57554" y="4071942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10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72000" y="557214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9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28596" y="642918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13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0" name="Заголовок 1"/>
          <p:cNvSpPr txBox="1">
            <a:spLocks/>
          </p:cNvSpPr>
          <p:nvPr/>
        </p:nvSpPr>
        <p:spPr>
          <a:xfrm>
            <a:off x="5286380" y="1071546"/>
            <a:ext cx="4043362" cy="34290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9. </a:t>
            </a:r>
            <a:r>
              <a:rPr lang="ru-RU" sz="3200" dirty="0"/>
              <a:t>Самая первая мозаика, набранная самим Ломоносовым.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15140" y="5286388"/>
            <a:ext cx="10177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Икона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2" grpId="0"/>
      <p:bldP spid="4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4140200" y="3500438"/>
            <a:ext cx="4703763" cy="33575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/>
              <a:t>"</a:t>
            </a:r>
            <a:r>
              <a:rPr lang="ru-RU" sz="2800" i="1" smtClean="0">
                <a:latin typeface="Monotype Corsiva" pitchFamily="66" charset="0"/>
              </a:rPr>
              <a:t>Всех составленных кусков, — писал Ломоносов, — поставлено больше четырёх тысяч, все моими руками, а для изобретения составов делано две тысячи сто восемдесят четыре опыта в стеклянной печи". 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6700"/>
            <a:ext cx="9290050" cy="11049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/>
              <a:t>Сентябрь  1752г. </a:t>
            </a:r>
            <a:br>
              <a:rPr lang="ru-RU" sz="3200"/>
            </a:br>
            <a:r>
              <a:rPr lang="ru-RU" sz="3200"/>
              <a:t>Ломоносов закончил первую художественную мозаичную работу</a:t>
            </a:r>
            <a:endParaRPr lang="ru-RU" sz="4000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258888" y="1628775"/>
            <a:ext cx="78851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ru-RU" sz="2400"/>
              <a:t>Первая, пробная мозаика Ломоносова даже очень декоративна и неловка. Это мозаика "Нерукотворный Спас", которая довольно проста по исполнению.</a:t>
            </a:r>
          </a:p>
        </p:txBody>
      </p:sp>
      <p:pic>
        <p:nvPicPr>
          <p:cNvPr id="25605" name="Picture 5" descr="Мозаика М.В. Ломоносова &quot;Нерукотворный Спас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852738"/>
            <a:ext cx="3106738" cy="381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информатика\мероприятие\портрет\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5054682" cy="6616440"/>
          </a:xfrm>
          <a:prstGeom prst="rect">
            <a:avLst/>
          </a:prstGeom>
          <a:noFill/>
        </p:spPr>
      </p:pic>
      <p:sp>
        <p:nvSpPr>
          <p:cNvPr id="9" name="Полилиния 8"/>
          <p:cNvSpPr/>
          <p:nvPr/>
        </p:nvSpPr>
        <p:spPr>
          <a:xfrm>
            <a:off x="142875" y="123825"/>
            <a:ext cx="2886075" cy="3248025"/>
          </a:xfrm>
          <a:custGeom>
            <a:avLst/>
            <a:gdLst>
              <a:gd name="connsiteX0" fmla="*/ 2886075 w 2886075"/>
              <a:gd name="connsiteY0" fmla="*/ 1609725 h 3248025"/>
              <a:gd name="connsiteX1" fmla="*/ 0 w 2886075"/>
              <a:gd name="connsiteY1" fmla="*/ 3248025 h 3248025"/>
              <a:gd name="connsiteX2" fmla="*/ 1666875 w 2886075"/>
              <a:gd name="connsiteY2" fmla="*/ 0 h 3248025"/>
              <a:gd name="connsiteX3" fmla="*/ 2886075 w 2886075"/>
              <a:gd name="connsiteY3" fmla="*/ 1609725 h 32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6075" h="3248025">
                <a:moveTo>
                  <a:pt x="2886075" y="1609725"/>
                </a:moveTo>
                <a:lnTo>
                  <a:pt x="0" y="3248025"/>
                </a:lnTo>
                <a:lnTo>
                  <a:pt x="1666875" y="0"/>
                </a:lnTo>
                <a:lnTo>
                  <a:pt x="2886075" y="16097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2676525" y="3514725"/>
            <a:ext cx="1800225" cy="3248025"/>
          </a:xfrm>
          <a:custGeom>
            <a:avLst/>
            <a:gdLst>
              <a:gd name="connsiteX0" fmla="*/ 0 w 1800225"/>
              <a:gd name="connsiteY0" fmla="*/ 0 h 3248025"/>
              <a:gd name="connsiteX1" fmla="*/ 1066800 w 1800225"/>
              <a:gd name="connsiteY1" fmla="*/ 3248025 h 3248025"/>
              <a:gd name="connsiteX2" fmla="*/ 1800225 w 1800225"/>
              <a:gd name="connsiteY2" fmla="*/ 28575 h 3248025"/>
              <a:gd name="connsiteX3" fmla="*/ 0 w 1800225"/>
              <a:gd name="connsiteY3" fmla="*/ 0 h 32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0225" h="3248025">
                <a:moveTo>
                  <a:pt x="0" y="0"/>
                </a:moveTo>
                <a:lnTo>
                  <a:pt x="1066800" y="3248025"/>
                </a:lnTo>
                <a:lnTo>
                  <a:pt x="1800225" y="2857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142875" y="4181475"/>
            <a:ext cx="3162300" cy="2571750"/>
          </a:xfrm>
          <a:custGeom>
            <a:avLst/>
            <a:gdLst>
              <a:gd name="connsiteX0" fmla="*/ 2724150 w 3162300"/>
              <a:gd name="connsiteY0" fmla="*/ 0 h 2571750"/>
              <a:gd name="connsiteX1" fmla="*/ 0 w 3162300"/>
              <a:gd name="connsiteY1" fmla="*/ 2571750 h 2571750"/>
              <a:gd name="connsiteX2" fmla="*/ 3162300 w 3162300"/>
              <a:gd name="connsiteY2" fmla="*/ 1266825 h 2571750"/>
              <a:gd name="connsiteX3" fmla="*/ 2724150 w 3162300"/>
              <a:gd name="connsiteY3" fmla="*/ 0 h 257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2571750">
                <a:moveTo>
                  <a:pt x="2724150" y="0"/>
                </a:moveTo>
                <a:lnTo>
                  <a:pt x="0" y="2571750"/>
                </a:lnTo>
                <a:lnTo>
                  <a:pt x="3162300" y="1266825"/>
                </a:lnTo>
                <a:lnTo>
                  <a:pt x="27241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114300" y="142852"/>
            <a:ext cx="1695450" cy="3305175"/>
          </a:xfrm>
          <a:custGeom>
            <a:avLst/>
            <a:gdLst>
              <a:gd name="connsiteX0" fmla="*/ 1695450 w 1695450"/>
              <a:gd name="connsiteY0" fmla="*/ 0 h 3305175"/>
              <a:gd name="connsiteX1" fmla="*/ 1638300 w 1695450"/>
              <a:gd name="connsiteY1" fmla="*/ 0 h 3305175"/>
              <a:gd name="connsiteX2" fmla="*/ 0 w 1695450"/>
              <a:gd name="connsiteY2" fmla="*/ 28575 h 3305175"/>
              <a:gd name="connsiteX3" fmla="*/ 38100 w 1695450"/>
              <a:gd name="connsiteY3" fmla="*/ 3305175 h 3305175"/>
              <a:gd name="connsiteX4" fmla="*/ 1695450 w 1695450"/>
              <a:gd name="connsiteY4" fmla="*/ 0 h 3305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5450" h="3305175">
                <a:moveTo>
                  <a:pt x="1695450" y="0"/>
                </a:moveTo>
                <a:lnTo>
                  <a:pt x="1638300" y="0"/>
                </a:lnTo>
                <a:lnTo>
                  <a:pt x="0" y="28575"/>
                </a:lnTo>
                <a:lnTo>
                  <a:pt x="38100" y="3305175"/>
                </a:lnTo>
                <a:lnTo>
                  <a:pt x="16954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1428728" y="1285860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071670" y="5000636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11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57554" y="4071942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10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28596" y="642918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13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0" name="Заголовок 1"/>
          <p:cNvSpPr txBox="1">
            <a:spLocks/>
          </p:cNvSpPr>
          <p:nvPr/>
        </p:nvSpPr>
        <p:spPr>
          <a:xfrm>
            <a:off x="5429256" y="1214422"/>
            <a:ext cx="4043362" cy="34290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10. </a:t>
            </a:r>
            <a:r>
              <a:rPr lang="ru-RU" sz="3200" dirty="0"/>
              <a:t>Промышленное предприятие с машинным способом производства.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15140" y="5286388"/>
            <a:ext cx="13605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Фабрика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1" grpId="0"/>
      <p:bldP spid="4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>
          <a:xfrm>
            <a:off x="5643570" y="4357694"/>
            <a:ext cx="3048000" cy="2008178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ru-RU" dirty="0" smtClean="0"/>
              <a:t>  Просьба Ломоносова была удовлетворена. 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357166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dirty="0"/>
              <a:t>6 мая 1753г. близ деревни </a:t>
            </a:r>
            <a:r>
              <a:rPr lang="ru-RU" sz="4000" dirty="0" err="1"/>
              <a:t>Усть-Рудицы</a:t>
            </a:r>
            <a:r>
              <a:rPr lang="ru-RU" sz="4000" dirty="0"/>
              <a:t> состоялась закладка фабрики</a:t>
            </a:r>
          </a:p>
        </p:txBody>
      </p:sp>
      <p:pic>
        <p:nvPicPr>
          <p:cNvPr id="29700" name="Picture 4" descr="усть рудицкая ф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916113"/>
            <a:ext cx="5588000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143636" y="1928802"/>
            <a:ext cx="25717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Ломоносов просил выделить ему в </a:t>
            </a:r>
            <a:r>
              <a:rPr lang="ru-RU" sz="2400" dirty="0" err="1" smtClean="0"/>
              <a:t>Копорском</a:t>
            </a:r>
            <a:r>
              <a:rPr lang="ru-RU" sz="2400" dirty="0" smtClean="0"/>
              <a:t> уезде участок, где есть глина, песок и дрова. </a:t>
            </a: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информатика\мероприятие\портрет\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5054682" cy="6616440"/>
          </a:xfrm>
          <a:prstGeom prst="rect">
            <a:avLst/>
          </a:prstGeom>
          <a:noFill/>
        </p:spPr>
      </p:pic>
      <p:sp>
        <p:nvSpPr>
          <p:cNvPr id="9" name="Полилиния 8"/>
          <p:cNvSpPr/>
          <p:nvPr/>
        </p:nvSpPr>
        <p:spPr>
          <a:xfrm>
            <a:off x="142875" y="123825"/>
            <a:ext cx="2886075" cy="3248025"/>
          </a:xfrm>
          <a:custGeom>
            <a:avLst/>
            <a:gdLst>
              <a:gd name="connsiteX0" fmla="*/ 2886075 w 2886075"/>
              <a:gd name="connsiteY0" fmla="*/ 1609725 h 3248025"/>
              <a:gd name="connsiteX1" fmla="*/ 0 w 2886075"/>
              <a:gd name="connsiteY1" fmla="*/ 3248025 h 3248025"/>
              <a:gd name="connsiteX2" fmla="*/ 1666875 w 2886075"/>
              <a:gd name="connsiteY2" fmla="*/ 0 h 3248025"/>
              <a:gd name="connsiteX3" fmla="*/ 2886075 w 2886075"/>
              <a:gd name="connsiteY3" fmla="*/ 1609725 h 32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6075" h="3248025">
                <a:moveTo>
                  <a:pt x="2886075" y="1609725"/>
                </a:moveTo>
                <a:lnTo>
                  <a:pt x="0" y="3248025"/>
                </a:lnTo>
                <a:lnTo>
                  <a:pt x="1666875" y="0"/>
                </a:lnTo>
                <a:lnTo>
                  <a:pt x="2886075" y="16097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142875" y="4181475"/>
            <a:ext cx="3162300" cy="2571750"/>
          </a:xfrm>
          <a:custGeom>
            <a:avLst/>
            <a:gdLst>
              <a:gd name="connsiteX0" fmla="*/ 2724150 w 3162300"/>
              <a:gd name="connsiteY0" fmla="*/ 0 h 2571750"/>
              <a:gd name="connsiteX1" fmla="*/ 0 w 3162300"/>
              <a:gd name="connsiteY1" fmla="*/ 2571750 h 2571750"/>
              <a:gd name="connsiteX2" fmla="*/ 3162300 w 3162300"/>
              <a:gd name="connsiteY2" fmla="*/ 1266825 h 2571750"/>
              <a:gd name="connsiteX3" fmla="*/ 2724150 w 3162300"/>
              <a:gd name="connsiteY3" fmla="*/ 0 h 257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2571750">
                <a:moveTo>
                  <a:pt x="2724150" y="0"/>
                </a:moveTo>
                <a:lnTo>
                  <a:pt x="0" y="2571750"/>
                </a:lnTo>
                <a:lnTo>
                  <a:pt x="3162300" y="1266825"/>
                </a:lnTo>
                <a:lnTo>
                  <a:pt x="27241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114300" y="142852"/>
            <a:ext cx="1695450" cy="3305175"/>
          </a:xfrm>
          <a:custGeom>
            <a:avLst/>
            <a:gdLst>
              <a:gd name="connsiteX0" fmla="*/ 1695450 w 1695450"/>
              <a:gd name="connsiteY0" fmla="*/ 0 h 3305175"/>
              <a:gd name="connsiteX1" fmla="*/ 1638300 w 1695450"/>
              <a:gd name="connsiteY1" fmla="*/ 0 h 3305175"/>
              <a:gd name="connsiteX2" fmla="*/ 0 w 1695450"/>
              <a:gd name="connsiteY2" fmla="*/ 28575 h 3305175"/>
              <a:gd name="connsiteX3" fmla="*/ 38100 w 1695450"/>
              <a:gd name="connsiteY3" fmla="*/ 3305175 h 3305175"/>
              <a:gd name="connsiteX4" fmla="*/ 1695450 w 1695450"/>
              <a:gd name="connsiteY4" fmla="*/ 0 h 3305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5450" h="3305175">
                <a:moveTo>
                  <a:pt x="1695450" y="0"/>
                </a:moveTo>
                <a:lnTo>
                  <a:pt x="1638300" y="0"/>
                </a:lnTo>
                <a:lnTo>
                  <a:pt x="0" y="28575"/>
                </a:lnTo>
                <a:lnTo>
                  <a:pt x="38100" y="3305175"/>
                </a:lnTo>
                <a:lnTo>
                  <a:pt x="16954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1428728" y="1285860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071670" y="5000636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11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28596" y="642918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13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0" name="Заголовок 1"/>
          <p:cNvSpPr txBox="1">
            <a:spLocks/>
          </p:cNvSpPr>
          <p:nvPr/>
        </p:nvSpPr>
        <p:spPr>
          <a:xfrm>
            <a:off x="5429256" y="1214422"/>
            <a:ext cx="4043362" cy="34290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11. </a:t>
            </a:r>
            <a:r>
              <a:rPr lang="ru-RU" sz="2400" dirty="0" smtClean="0">
                <a:latin typeface="Times New Roman"/>
                <a:ea typeface="Times New Roman"/>
              </a:rPr>
              <a:t>Как называется изображение или узор, выполненный из цветных камней, смальты, керамических плиток? Разновидность живописи, используемая преимущественно для украшения зданий. Возникла в античную эпоху.</a:t>
            </a:r>
          </a:p>
          <a:p>
            <a:endParaRPr lang="ru-RU" sz="3200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15140" y="5286388"/>
            <a:ext cx="13749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Мозаика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0" grpId="0"/>
      <p:bldP spid="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Ломоносов демонстрирует Екатерине II мозаику собственного изготовления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628775"/>
            <a:ext cx="7561262" cy="4857750"/>
          </a:xfrm>
          <a:noFill/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57166"/>
            <a:ext cx="8229600" cy="78583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/>
              <a:t>Ломоносов демонстрирует Екатерине II мозаику собственного изготовления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информатика\мероприятие\портрет\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5054682" cy="6616440"/>
          </a:xfrm>
          <a:prstGeom prst="rect">
            <a:avLst/>
          </a:prstGeom>
          <a:noFill/>
        </p:spPr>
      </p:pic>
      <p:sp>
        <p:nvSpPr>
          <p:cNvPr id="9" name="Полилиния 8"/>
          <p:cNvSpPr/>
          <p:nvPr/>
        </p:nvSpPr>
        <p:spPr>
          <a:xfrm>
            <a:off x="142875" y="123825"/>
            <a:ext cx="2886075" cy="3248025"/>
          </a:xfrm>
          <a:custGeom>
            <a:avLst/>
            <a:gdLst>
              <a:gd name="connsiteX0" fmla="*/ 2886075 w 2886075"/>
              <a:gd name="connsiteY0" fmla="*/ 1609725 h 3248025"/>
              <a:gd name="connsiteX1" fmla="*/ 0 w 2886075"/>
              <a:gd name="connsiteY1" fmla="*/ 3248025 h 3248025"/>
              <a:gd name="connsiteX2" fmla="*/ 1666875 w 2886075"/>
              <a:gd name="connsiteY2" fmla="*/ 0 h 3248025"/>
              <a:gd name="connsiteX3" fmla="*/ 2886075 w 2886075"/>
              <a:gd name="connsiteY3" fmla="*/ 1609725 h 32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6075" h="3248025">
                <a:moveTo>
                  <a:pt x="2886075" y="1609725"/>
                </a:moveTo>
                <a:lnTo>
                  <a:pt x="0" y="3248025"/>
                </a:lnTo>
                <a:lnTo>
                  <a:pt x="1666875" y="0"/>
                </a:lnTo>
                <a:lnTo>
                  <a:pt x="2886075" y="16097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114300" y="142852"/>
            <a:ext cx="1695450" cy="3305175"/>
          </a:xfrm>
          <a:custGeom>
            <a:avLst/>
            <a:gdLst>
              <a:gd name="connsiteX0" fmla="*/ 1695450 w 1695450"/>
              <a:gd name="connsiteY0" fmla="*/ 0 h 3305175"/>
              <a:gd name="connsiteX1" fmla="*/ 1638300 w 1695450"/>
              <a:gd name="connsiteY1" fmla="*/ 0 h 3305175"/>
              <a:gd name="connsiteX2" fmla="*/ 0 w 1695450"/>
              <a:gd name="connsiteY2" fmla="*/ 28575 h 3305175"/>
              <a:gd name="connsiteX3" fmla="*/ 38100 w 1695450"/>
              <a:gd name="connsiteY3" fmla="*/ 3305175 h 3305175"/>
              <a:gd name="connsiteX4" fmla="*/ 1695450 w 1695450"/>
              <a:gd name="connsiteY4" fmla="*/ 0 h 3305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5450" h="3305175">
                <a:moveTo>
                  <a:pt x="1695450" y="0"/>
                </a:moveTo>
                <a:lnTo>
                  <a:pt x="1638300" y="0"/>
                </a:lnTo>
                <a:lnTo>
                  <a:pt x="0" y="28575"/>
                </a:lnTo>
                <a:lnTo>
                  <a:pt x="38100" y="3305175"/>
                </a:lnTo>
                <a:lnTo>
                  <a:pt x="16954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1428728" y="1285860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28596" y="642918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13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0" name="Заголовок 1"/>
          <p:cNvSpPr txBox="1">
            <a:spLocks/>
          </p:cNvSpPr>
          <p:nvPr/>
        </p:nvSpPr>
        <p:spPr>
          <a:xfrm>
            <a:off x="5286380" y="1214422"/>
            <a:ext cx="4043362" cy="34290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12. </a:t>
            </a:r>
            <a:r>
              <a:rPr lang="ru-RU" sz="2400" dirty="0"/>
              <a:t>Самая большая картина фабрики Ломоносова. </a:t>
            </a:r>
          </a:p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?</a:t>
            </a:r>
            <a:r>
              <a:rPr lang="ru-RU" sz="3600" b="1" dirty="0" smtClean="0">
                <a:solidFill>
                  <a:srgbClr val="FF0000"/>
                </a:solidFill>
              </a:rPr>
              <a:t>.</a:t>
            </a:r>
            <a:r>
              <a:rPr lang="ru-RU" sz="2400" dirty="0"/>
              <a:t> </a:t>
            </a:r>
          </a:p>
          <a:p>
            <a:r>
              <a:rPr lang="ru-RU" sz="2400" dirty="0"/>
              <a:t>В каком месте происходили события, изображенные на этой картине? </a:t>
            </a:r>
          </a:p>
          <a:p>
            <a:endParaRPr lang="ru-RU" sz="2400" dirty="0" smtClean="0">
              <a:latin typeface="Times New Roman"/>
              <a:ea typeface="Times New Roman"/>
            </a:endParaRPr>
          </a:p>
          <a:p>
            <a:endParaRPr lang="ru-RU" sz="3200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15140" y="5286388"/>
            <a:ext cx="1277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Полтава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9" grpId="0"/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информатика\мероприятие\портрет\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5054682" cy="6616440"/>
          </a:xfrm>
          <a:prstGeom prst="rect">
            <a:avLst/>
          </a:prstGeom>
          <a:noFill/>
        </p:spPr>
      </p:pic>
      <p:sp>
        <p:nvSpPr>
          <p:cNvPr id="6" name="Полилиния 5"/>
          <p:cNvSpPr/>
          <p:nvPr/>
        </p:nvSpPr>
        <p:spPr>
          <a:xfrm>
            <a:off x="1790700" y="142875"/>
            <a:ext cx="3409950" cy="1095375"/>
          </a:xfrm>
          <a:custGeom>
            <a:avLst/>
            <a:gdLst>
              <a:gd name="connsiteX0" fmla="*/ 0 w 3409950"/>
              <a:gd name="connsiteY0" fmla="*/ 0 h 1095375"/>
              <a:gd name="connsiteX1" fmla="*/ 3409950 w 3409950"/>
              <a:gd name="connsiteY1" fmla="*/ 1095375 h 1095375"/>
              <a:gd name="connsiteX2" fmla="*/ 3390900 w 3409950"/>
              <a:gd name="connsiteY2" fmla="*/ 0 h 1095375"/>
              <a:gd name="connsiteX3" fmla="*/ 0 w 3409950"/>
              <a:gd name="connsiteY3" fmla="*/ 0 h 1095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9950" h="1095375">
                <a:moveTo>
                  <a:pt x="0" y="0"/>
                </a:moveTo>
                <a:lnTo>
                  <a:pt x="3409950" y="1095375"/>
                </a:lnTo>
                <a:lnTo>
                  <a:pt x="3390900" y="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4457700" y="1238250"/>
            <a:ext cx="752475" cy="2324100"/>
          </a:xfrm>
          <a:custGeom>
            <a:avLst/>
            <a:gdLst>
              <a:gd name="connsiteX0" fmla="*/ 752475 w 752475"/>
              <a:gd name="connsiteY0" fmla="*/ 0 h 2324100"/>
              <a:gd name="connsiteX1" fmla="*/ 742950 w 752475"/>
              <a:gd name="connsiteY1" fmla="*/ 1333500 h 2324100"/>
              <a:gd name="connsiteX2" fmla="*/ 0 w 752475"/>
              <a:gd name="connsiteY2" fmla="*/ 2324100 h 2324100"/>
              <a:gd name="connsiteX3" fmla="*/ 752475 w 752475"/>
              <a:gd name="connsiteY3" fmla="*/ 0 h 232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2475" h="2324100">
                <a:moveTo>
                  <a:pt x="752475" y="0"/>
                </a:moveTo>
                <a:lnTo>
                  <a:pt x="742950" y="1333500"/>
                </a:lnTo>
                <a:lnTo>
                  <a:pt x="0" y="2324100"/>
                </a:lnTo>
                <a:lnTo>
                  <a:pt x="752475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1800225" y="161925"/>
            <a:ext cx="3409950" cy="3400425"/>
          </a:xfrm>
          <a:custGeom>
            <a:avLst/>
            <a:gdLst>
              <a:gd name="connsiteX0" fmla="*/ 2657475 w 3409950"/>
              <a:gd name="connsiteY0" fmla="*/ 3400425 h 3400425"/>
              <a:gd name="connsiteX1" fmla="*/ 0 w 3409950"/>
              <a:gd name="connsiteY1" fmla="*/ 0 h 3400425"/>
              <a:gd name="connsiteX2" fmla="*/ 3409950 w 3409950"/>
              <a:gd name="connsiteY2" fmla="*/ 1076325 h 3400425"/>
              <a:gd name="connsiteX3" fmla="*/ 2657475 w 3409950"/>
              <a:gd name="connsiteY3" fmla="*/ 3400425 h 340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9950" h="3400425">
                <a:moveTo>
                  <a:pt x="2657475" y="3400425"/>
                </a:moveTo>
                <a:lnTo>
                  <a:pt x="0" y="0"/>
                </a:lnTo>
                <a:lnTo>
                  <a:pt x="3409950" y="1076325"/>
                </a:lnTo>
                <a:lnTo>
                  <a:pt x="2657475" y="34004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142875" y="123825"/>
            <a:ext cx="2886075" cy="3248025"/>
          </a:xfrm>
          <a:custGeom>
            <a:avLst/>
            <a:gdLst>
              <a:gd name="connsiteX0" fmla="*/ 2886075 w 2886075"/>
              <a:gd name="connsiteY0" fmla="*/ 1609725 h 3248025"/>
              <a:gd name="connsiteX1" fmla="*/ 0 w 2886075"/>
              <a:gd name="connsiteY1" fmla="*/ 3248025 h 3248025"/>
              <a:gd name="connsiteX2" fmla="*/ 1666875 w 2886075"/>
              <a:gd name="connsiteY2" fmla="*/ 0 h 3248025"/>
              <a:gd name="connsiteX3" fmla="*/ 2886075 w 2886075"/>
              <a:gd name="connsiteY3" fmla="*/ 1609725 h 32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6075" h="3248025">
                <a:moveTo>
                  <a:pt x="2886075" y="1609725"/>
                </a:moveTo>
                <a:lnTo>
                  <a:pt x="0" y="3248025"/>
                </a:lnTo>
                <a:lnTo>
                  <a:pt x="1666875" y="0"/>
                </a:lnTo>
                <a:lnTo>
                  <a:pt x="2886075" y="16097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142875" y="1724025"/>
            <a:ext cx="4324350" cy="1809750"/>
          </a:xfrm>
          <a:custGeom>
            <a:avLst/>
            <a:gdLst>
              <a:gd name="connsiteX0" fmla="*/ 4324350 w 4324350"/>
              <a:gd name="connsiteY0" fmla="*/ 1809750 h 1809750"/>
              <a:gd name="connsiteX1" fmla="*/ 0 w 4324350"/>
              <a:gd name="connsiteY1" fmla="*/ 1695450 h 1809750"/>
              <a:gd name="connsiteX2" fmla="*/ 2886075 w 4324350"/>
              <a:gd name="connsiteY2" fmla="*/ 0 h 1809750"/>
              <a:gd name="connsiteX3" fmla="*/ 4324350 w 4324350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4350" h="1809750">
                <a:moveTo>
                  <a:pt x="4324350" y="1809750"/>
                </a:moveTo>
                <a:lnTo>
                  <a:pt x="0" y="1695450"/>
                </a:lnTo>
                <a:lnTo>
                  <a:pt x="2886075" y="0"/>
                </a:lnTo>
                <a:lnTo>
                  <a:pt x="4324350" y="180975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2676525" y="3514725"/>
            <a:ext cx="1800225" cy="3248025"/>
          </a:xfrm>
          <a:custGeom>
            <a:avLst/>
            <a:gdLst>
              <a:gd name="connsiteX0" fmla="*/ 0 w 1800225"/>
              <a:gd name="connsiteY0" fmla="*/ 0 h 3248025"/>
              <a:gd name="connsiteX1" fmla="*/ 1066800 w 1800225"/>
              <a:gd name="connsiteY1" fmla="*/ 3248025 h 3248025"/>
              <a:gd name="connsiteX2" fmla="*/ 1800225 w 1800225"/>
              <a:gd name="connsiteY2" fmla="*/ 28575 h 3248025"/>
              <a:gd name="connsiteX3" fmla="*/ 0 w 1800225"/>
              <a:gd name="connsiteY3" fmla="*/ 0 h 32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0225" h="3248025">
                <a:moveTo>
                  <a:pt x="0" y="0"/>
                </a:moveTo>
                <a:lnTo>
                  <a:pt x="1066800" y="3248025"/>
                </a:lnTo>
                <a:lnTo>
                  <a:pt x="1800225" y="2857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3762375" y="2600325"/>
            <a:ext cx="1438275" cy="4171950"/>
          </a:xfrm>
          <a:custGeom>
            <a:avLst/>
            <a:gdLst>
              <a:gd name="connsiteX0" fmla="*/ 1438275 w 1438275"/>
              <a:gd name="connsiteY0" fmla="*/ 0 h 4171950"/>
              <a:gd name="connsiteX1" fmla="*/ 0 w 1438275"/>
              <a:gd name="connsiteY1" fmla="*/ 4171950 h 4171950"/>
              <a:gd name="connsiteX2" fmla="*/ 742950 w 1438275"/>
              <a:gd name="connsiteY2" fmla="*/ 923925 h 4171950"/>
              <a:gd name="connsiteX3" fmla="*/ 1438275 w 1438275"/>
              <a:gd name="connsiteY3" fmla="*/ 0 h 417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8275" h="4171950">
                <a:moveTo>
                  <a:pt x="1438275" y="0"/>
                </a:moveTo>
                <a:lnTo>
                  <a:pt x="0" y="4171950"/>
                </a:lnTo>
                <a:lnTo>
                  <a:pt x="742950" y="923925"/>
                </a:lnTo>
                <a:lnTo>
                  <a:pt x="1438275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3762375" y="2609850"/>
            <a:ext cx="1447800" cy="4143375"/>
          </a:xfrm>
          <a:custGeom>
            <a:avLst/>
            <a:gdLst>
              <a:gd name="connsiteX0" fmla="*/ 1447800 w 1447800"/>
              <a:gd name="connsiteY0" fmla="*/ 0 h 4143375"/>
              <a:gd name="connsiteX1" fmla="*/ 1447800 w 1447800"/>
              <a:gd name="connsiteY1" fmla="*/ 4143375 h 4143375"/>
              <a:gd name="connsiteX2" fmla="*/ 0 w 1447800"/>
              <a:gd name="connsiteY2" fmla="*/ 4133850 h 4143375"/>
              <a:gd name="connsiteX3" fmla="*/ 1447800 w 1447800"/>
              <a:gd name="connsiteY3" fmla="*/ 0 h 414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4143375">
                <a:moveTo>
                  <a:pt x="1447800" y="0"/>
                </a:moveTo>
                <a:lnTo>
                  <a:pt x="1447800" y="4143375"/>
                </a:lnTo>
                <a:lnTo>
                  <a:pt x="0" y="4133850"/>
                </a:lnTo>
                <a:lnTo>
                  <a:pt x="144780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142875" y="4181475"/>
            <a:ext cx="3162300" cy="2571750"/>
          </a:xfrm>
          <a:custGeom>
            <a:avLst/>
            <a:gdLst>
              <a:gd name="connsiteX0" fmla="*/ 2724150 w 3162300"/>
              <a:gd name="connsiteY0" fmla="*/ 0 h 2571750"/>
              <a:gd name="connsiteX1" fmla="*/ 0 w 3162300"/>
              <a:gd name="connsiteY1" fmla="*/ 2571750 h 2571750"/>
              <a:gd name="connsiteX2" fmla="*/ 3162300 w 3162300"/>
              <a:gd name="connsiteY2" fmla="*/ 1266825 h 2571750"/>
              <a:gd name="connsiteX3" fmla="*/ 2724150 w 3162300"/>
              <a:gd name="connsiteY3" fmla="*/ 0 h 257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2571750">
                <a:moveTo>
                  <a:pt x="2724150" y="0"/>
                </a:moveTo>
                <a:lnTo>
                  <a:pt x="0" y="2571750"/>
                </a:lnTo>
                <a:lnTo>
                  <a:pt x="3162300" y="1266825"/>
                </a:lnTo>
                <a:lnTo>
                  <a:pt x="27241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180975" y="5448300"/>
            <a:ext cx="3590925" cy="1343025"/>
          </a:xfrm>
          <a:custGeom>
            <a:avLst/>
            <a:gdLst>
              <a:gd name="connsiteX0" fmla="*/ 3590925 w 3590925"/>
              <a:gd name="connsiteY0" fmla="*/ 1343025 h 1343025"/>
              <a:gd name="connsiteX1" fmla="*/ 3124200 w 3590925"/>
              <a:gd name="connsiteY1" fmla="*/ 0 h 1343025"/>
              <a:gd name="connsiteX2" fmla="*/ 0 w 3590925"/>
              <a:gd name="connsiteY2" fmla="*/ 1333500 h 1343025"/>
              <a:gd name="connsiteX3" fmla="*/ 3590925 w 3590925"/>
              <a:gd name="connsiteY3" fmla="*/ 1343025 h 134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0925" h="1343025">
                <a:moveTo>
                  <a:pt x="3590925" y="1343025"/>
                </a:moveTo>
                <a:lnTo>
                  <a:pt x="3124200" y="0"/>
                </a:lnTo>
                <a:lnTo>
                  <a:pt x="0" y="1333500"/>
                </a:lnTo>
                <a:lnTo>
                  <a:pt x="3590925" y="13430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114300" y="142852"/>
            <a:ext cx="1695450" cy="3305175"/>
          </a:xfrm>
          <a:custGeom>
            <a:avLst/>
            <a:gdLst>
              <a:gd name="connsiteX0" fmla="*/ 1695450 w 1695450"/>
              <a:gd name="connsiteY0" fmla="*/ 0 h 3305175"/>
              <a:gd name="connsiteX1" fmla="*/ 1638300 w 1695450"/>
              <a:gd name="connsiteY1" fmla="*/ 0 h 3305175"/>
              <a:gd name="connsiteX2" fmla="*/ 0 w 1695450"/>
              <a:gd name="connsiteY2" fmla="*/ 28575 h 3305175"/>
              <a:gd name="connsiteX3" fmla="*/ 38100 w 1695450"/>
              <a:gd name="connsiteY3" fmla="*/ 3305175 h 3305175"/>
              <a:gd name="connsiteX4" fmla="*/ 1695450 w 1695450"/>
              <a:gd name="connsiteY4" fmla="*/ 0 h 3305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5450" h="3305175">
                <a:moveTo>
                  <a:pt x="1695450" y="0"/>
                </a:moveTo>
                <a:lnTo>
                  <a:pt x="1638300" y="0"/>
                </a:lnTo>
                <a:lnTo>
                  <a:pt x="0" y="28575"/>
                </a:lnTo>
                <a:lnTo>
                  <a:pt x="38100" y="3305175"/>
                </a:lnTo>
                <a:lnTo>
                  <a:pt x="16954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олилиния 24"/>
          <p:cNvSpPr/>
          <p:nvPr/>
        </p:nvSpPr>
        <p:spPr>
          <a:xfrm>
            <a:off x="152400" y="3514725"/>
            <a:ext cx="2745510" cy="3228975"/>
          </a:xfrm>
          <a:custGeom>
            <a:avLst/>
            <a:gdLst>
              <a:gd name="connsiteX0" fmla="*/ 2495550 w 2745510"/>
              <a:gd name="connsiteY0" fmla="*/ 0 h 3228975"/>
              <a:gd name="connsiteX1" fmla="*/ 0 w 2745510"/>
              <a:gd name="connsiteY1" fmla="*/ 3228975 h 3228975"/>
              <a:gd name="connsiteX2" fmla="*/ 2733675 w 2745510"/>
              <a:gd name="connsiteY2" fmla="*/ 685800 h 3228975"/>
              <a:gd name="connsiteX3" fmla="*/ 2743200 w 2745510"/>
              <a:gd name="connsiteY3" fmla="*/ 619125 h 3228975"/>
              <a:gd name="connsiteX4" fmla="*/ 2495550 w 2745510"/>
              <a:gd name="connsiteY4" fmla="*/ 0 h 322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5510" h="3228975">
                <a:moveTo>
                  <a:pt x="2495550" y="0"/>
                </a:moveTo>
                <a:lnTo>
                  <a:pt x="0" y="3228975"/>
                </a:lnTo>
                <a:lnTo>
                  <a:pt x="2733675" y="685800"/>
                </a:lnTo>
                <a:cubicBezTo>
                  <a:pt x="2745510" y="674663"/>
                  <a:pt x="2743200" y="634449"/>
                  <a:pt x="2743200" y="619125"/>
                </a:cubicBezTo>
                <a:lnTo>
                  <a:pt x="24955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>
            <a:off x="142875" y="3409950"/>
            <a:ext cx="2543175" cy="3324225"/>
          </a:xfrm>
          <a:custGeom>
            <a:avLst/>
            <a:gdLst>
              <a:gd name="connsiteX0" fmla="*/ 2543175 w 2543175"/>
              <a:gd name="connsiteY0" fmla="*/ 85725 h 3324225"/>
              <a:gd name="connsiteX1" fmla="*/ 0 w 2543175"/>
              <a:gd name="connsiteY1" fmla="*/ 0 h 3324225"/>
              <a:gd name="connsiteX2" fmla="*/ 19050 w 2543175"/>
              <a:gd name="connsiteY2" fmla="*/ 3324225 h 3324225"/>
              <a:gd name="connsiteX3" fmla="*/ 2543175 w 2543175"/>
              <a:gd name="connsiteY3" fmla="*/ 85725 h 3324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3175" h="3324225">
                <a:moveTo>
                  <a:pt x="2543175" y="85725"/>
                </a:moveTo>
                <a:lnTo>
                  <a:pt x="0" y="0"/>
                </a:lnTo>
                <a:lnTo>
                  <a:pt x="19050" y="3324225"/>
                </a:lnTo>
                <a:lnTo>
                  <a:pt x="2543175" y="857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4714876" y="2143116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14612" y="235743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428728" y="1285860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071670" y="5000636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11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57554" y="4071942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10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72000" y="557214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9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57554" y="1214422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8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00232" y="414338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7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000496" y="142852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6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57686" y="3643314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5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00100" y="3857628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4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71736" y="5857892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3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28596" y="642918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13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0" name="Заголовок 1"/>
          <p:cNvSpPr txBox="1">
            <a:spLocks/>
          </p:cNvSpPr>
          <p:nvPr/>
        </p:nvSpPr>
        <p:spPr>
          <a:xfrm>
            <a:off x="5100638" y="2714620"/>
            <a:ext cx="404336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Calibri"/>
                <a:cs typeface="Times New Roman"/>
              </a:rPr>
              <a:t>Мелкие стеклянные цветные бусинки, зернышки со сквозными отверстиями, употребляемые для вышивания. 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286644" y="5286388"/>
            <a:ext cx="976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Бисер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2" name="Подзаголовок 4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7" grpId="0"/>
      <p:bldP spid="4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 descr="Фрагмент мозаики &quot;Полтавская битва&quot;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700213"/>
            <a:ext cx="3506788" cy="4103687"/>
          </a:xfrm>
          <a:noFill/>
        </p:spPr>
      </p:pic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dirty="0"/>
              <a:t>Полтавская баталия </a:t>
            </a:r>
            <a:br>
              <a:rPr lang="ru-RU" sz="4000" dirty="0"/>
            </a:br>
            <a:r>
              <a:rPr lang="ru-RU" sz="1800" dirty="0"/>
              <a:t>фрагмент мозаики мастерской М.В. Ломоносова</a:t>
            </a:r>
            <a:br>
              <a:rPr lang="ru-RU" sz="1800" dirty="0"/>
            </a:br>
            <a:r>
              <a:rPr lang="ru-RU" sz="1800" dirty="0"/>
              <a:t>в здании академии наук РФ в Санкт </a:t>
            </a:r>
            <a:r>
              <a:rPr lang="ru-RU" sz="1800" dirty="0" smtClean="0"/>
              <a:t>Петербурге</a:t>
            </a:r>
            <a:endParaRPr lang="ru-RU" sz="1800" dirty="0"/>
          </a:p>
        </p:txBody>
      </p:sp>
      <p:pic>
        <p:nvPicPr>
          <p:cNvPr id="41988" name="Picture 6" descr="Фрагмент мозаики фйабрики М.В. Ломоносова &quot;Полтавская битва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1700213"/>
            <a:ext cx="3205162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Text Box 7"/>
          <p:cNvSpPr txBox="1">
            <a:spLocks noChangeArrowheads="1"/>
          </p:cNvSpPr>
          <p:nvPr/>
        </p:nvSpPr>
        <p:spPr bwMode="auto">
          <a:xfrm>
            <a:off x="1258888" y="5942013"/>
            <a:ext cx="72009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ru-RU" b="1" i="1" dirty="0"/>
              <a:t>«Полтавская баталия» остаётся самым значительным произведением русского мозаичного искусства за целое тысячелетие.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информатика\мероприятие\портрет\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5054682" cy="6616440"/>
          </a:xfrm>
          <a:prstGeom prst="rect">
            <a:avLst/>
          </a:prstGeom>
          <a:noFill/>
        </p:spPr>
      </p:pic>
      <p:sp>
        <p:nvSpPr>
          <p:cNvPr id="24" name="Полилиния 23"/>
          <p:cNvSpPr/>
          <p:nvPr/>
        </p:nvSpPr>
        <p:spPr>
          <a:xfrm>
            <a:off x="114300" y="142852"/>
            <a:ext cx="1695450" cy="3305175"/>
          </a:xfrm>
          <a:custGeom>
            <a:avLst/>
            <a:gdLst>
              <a:gd name="connsiteX0" fmla="*/ 1695450 w 1695450"/>
              <a:gd name="connsiteY0" fmla="*/ 0 h 3305175"/>
              <a:gd name="connsiteX1" fmla="*/ 1638300 w 1695450"/>
              <a:gd name="connsiteY1" fmla="*/ 0 h 3305175"/>
              <a:gd name="connsiteX2" fmla="*/ 0 w 1695450"/>
              <a:gd name="connsiteY2" fmla="*/ 28575 h 3305175"/>
              <a:gd name="connsiteX3" fmla="*/ 38100 w 1695450"/>
              <a:gd name="connsiteY3" fmla="*/ 3305175 h 3305175"/>
              <a:gd name="connsiteX4" fmla="*/ 1695450 w 1695450"/>
              <a:gd name="connsiteY4" fmla="*/ 0 h 3305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5450" h="3305175">
                <a:moveTo>
                  <a:pt x="1695450" y="0"/>
                </a:moveTo>
                <a:lnTo>
                  <a:pt x="1638300" y="0"/>
                </a:lnTo>
                <a:lnTo>
                  <a:pt x="0" y="28575"/>
                </a:lnTo>
                <a:lnTo>
                  <a:pt x="38100" y="3305175"/>
                </a:lnTo>
                <a:lnTo>
                  <a:pt x="16954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428596" y="642918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13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0" name="Заголовок 1"/>
          <p:cNvSpPr txBox="1">
            <a:spLocks/>
          </p:cNvSpPr>
          <p:nvPr/>
        </p:nvSpPr>
        <p:spPr>
          <a:xfrm>
            <a:off x="5429256" y="1214422"/>
            <a:ext cx="4043362" cy="34290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13. </a:t>
            </a:r>
            <a:r>
              <a:rPr lang="ru-RU" sz="2400" dirty="0"/>
              <a:t>Самый любимый герой Ломоносова. </a:t>
            </a:r>
          </a:p>
          <a:p>
            <a:endParaRPr lang="ru-RU" sz="2400" dirty="0" smtClean="0">
              <a:latin typeface="Times New Roman"/>
              <a:ea typeface="Times New Roman"/>
            </a:endParaRPr>
          </a:p>
          <a:p>
            <a:endParaRPr lang="ru-RU" sz="3200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15140" y="5286388"/>
            <a:ext cx="818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Петр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9" grpId="0"/>
      <p:bldP spid="40" grpId="0"/>
      <p:bldP spid="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0"/>
            <a:ext cx="8324850" cy="1104900"/>
          </a:xfrm>
        </p:spPr>
        <p:txBody>
          <a:bodyPr/>
          <a:lstStyle/>
          <a:p>
            <a:pPr>
              <a:defRPr/>
            </a:pPr>
            <a:r>
              <a:rPr lang="ru-RU" sz="2800" dirty="0"/>
              <a:t>В середине 50-х годов в мастерской Ломоносова были созданы великолепные мозаичные портреты </a:t>
            </a:r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5003800" y="1700213"/>
            <a:ext cx="3779838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kumimoji="1" lang="ru-RU" sz="2400"/>
              <a:t>Портретная мозаика Ломоносова и его учеников не имела себе равных в Европе, где мозаичисты обращались преимущественно к религиозным сюжетам. Ни одна европейская мастерская, не выполнила столько портретов, как Ломоносовская.</a:t>
            </a:r>
          </a:p>
        </p:txBody>
      </p:sp>
      <p:pic>
        <p:nvPicPr>
          <p:cNvPr id="32772" name="Picture 5" descr="Петр Первый. Мозаика работы М. В. Ломоносова (XVIII век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628775"/>
            <a:ext cx="3217862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Text Box 6"/>
          <p:cNvSpPr txBox="1">
            <a:spLocks noChangeArrowheads="1"/>
          </p:cNvSpPr>
          <p:nvPr/>
        </p:nvSpPr>
        <p:spPr bwMode="auto">
          <a:xfrm>
            <a:off x="323850" y="5229225"/>
            <a:ext cx="2592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kumimoji="1" lang="ru-RU"/>
          </a:p>
        </p:txBody>
      </p:sp>
      <p:sp>
        <p:nvSpPr>
          <p:cNvPr id="32774" name="Text Box 7"/>
          <p:cNvSpPr txBox="1">
            <a:spLocks noChangeArrowheads="1"/>
          </p:cNvSpPr>
          <p:nvPr/>
        </p:nvSpPr>
        <p:spPr bwMode="auto">
          <a:xfrm>
            <a:off x="323850" y="6308725"/>
            <a:ext cx="18716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ru-RU" b="1"/>
              <a:t>Петр </a:t>
            </a:r>
            <a:r>
              <a:rPr kumimoji="1" lang="en-US" b="1"/>
              <a:t>I</a:t>
            </a:r>
            <a:endParaRPr kumimoji="1" lang="ru-RU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информатика\мероприятие\портрет\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5054682" cy="6616440"/>
          </a:xfrm>
          <a:prstGeom prst="rect">
            <a:avLst/>
          </a:prstGeom>
          <a:noFill/>
        </p:spPr>
      </p:pic>
      <p:sp>
        <p:nvSpPr>
          <p:cNvPr id="6" name="Полилиния 5"/>
          <p:cNvSpPr/>
          <p:nvPr/>
        </p:nvSpPr>
        <p:spPr>
          <a:xfrm>
            <a:off x="1790700" y="142875"/>
            <a:ext cx="3409950" cy="1095375"/>
          </a:xfrm>
          <a:custGeom>
            <a:avLst/>
            <a:gdLst>
              <a:gd name="connsiteX0" fmla="*/ 0 w 3409950"/>
              <a:gd name="connsiteY0" fmla="*/ 0 h 1095375"/>
              <a:gd name="connsiteX1" fmla="*/ 3409950 w 3409950"/>
              <a:gd name="connsiteY1" fmla="*/ 1095375 h 1095375"/>
              <a:gd name="connsiteX2" fmla="*/ 3390900 w 3409950"/>
              <a:gd name="connsiteY2" fmla="*/ 0 h 1095375"/>
              <a:gd name="connsiteX3" fmla="*/ 0 w 3409950"/>
              <a:gd name="connsiteY3" fmla="*/ 0 h 1095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9950" h="1095375">
                <a:moveTo>
                  <a:pt x="0" y="0"/>
                </a:moveTo>
                <a:lnTo>
                  <a:pt x="3409950" y="1095375"/>
                </a:lnTo>
                <a:lnTo>
                  <a:pt x="3390900" y="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1800225" y="161925"/>
            <a:ext cx="3409950" cy="3400425"/>
          </a:xfrm>
          <a:custGeom>
            <a:avLst/>
            <a:gdLst>
              <a:gd name="connsiteX0" fmla="*/ 2657475 w 3409950"/>
              <a:gd name="connsiteY0" fmla="*/ 3400425 h 3400425"/>
              <a:gd name="connsiteX1" fmla="*/ 0 w 3409950"/>
              <a:gd name="connsiteY1" fmla="*/ 0 h 3400425"/>
              <a:gd name="connsiteX2" fmla="*/ 3409950 w 3409950"/>
              <a:gd name="connsiteY2" fmla="*/ 1076325 h 3400425"/>
              <a:gd name="connsiteX3" fmla="*/ 2657475 w 3409950"/>
              <a:gd name="connsiteY3" fmla="*/ 3400425 h 340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9950" h="3400425">
                <a:moveTo>
                  <a:pt x="2657475" y="3400425"/>
                </a:moveTo>
                <a:lnTo>
                  <a:pt x="0" y="0"/>
                </a:lnTo>
                <a:lnTo>
                  <a:pt x="3409950" y="1076325"/>
                </a:lnTo>
                <a:lnTo>
                  <a:pt x="2657475" y="34004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142875" y="123825"/>
            <a:ext cx="2886075" cy="3248025"/>
          </a:xfrm>
          <a:custGeom>
            <a:avLst/>
            <a:gdLst>
              <a:gd name="connsiteX0" fmla="*/ 2886075 w 2886075"/>
              <a:gd name="connsiteY0" fmla="*/ 1609725 h 3248025"/>
              <a:gd name="connsiteX1" fmla="*/ 0 w 2886075"/>
              <a:gd name="connsiteY1" fmla="*/ 3248025 h 3248025"/>
              <a:gd name="connsiteX2" fmla="*/ 1666875 w 2886075"/>
              <a:gd name="connsiteY2" fmla="*/ 0 h 3248025"/>
              <a:gd name="connsiteX3" fmla="*/ 2886075 w 2886075"/>
              <a:gd name="connsiteY3" fmla="*/ 1609725 h 32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6075" h="3248025">
                <a:moveTo>
                  <a:pt x="2886075" y="1609725"/>
                </a:moveTo>
                <a:lnTo>
                  <a:pt x="0" y="3248025"/>
                </a:lnTo>
                <a:lnTo>
                  <a:pt x="1666875" y="0"/>
                </a:lnTo>
                <a:lnTo>
                  <a:pt x="2886075" y="16097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142875" y="1724025"/>
            <a:ext cx="4324350" cy="1809750"/>
          </a:xfrm>
          <a:custGeom>
            <a:avLst/>
            <a:gdLst>
              <a:gd name="connsiteX0" fmla="*/ 4324350 w 4324350"/>
              <a:gd name="connsiteY0" fmla="*/ 1809750 h 1809750"/>
              <a:gd name="connsiteX1" fmla="*/ 0 w 4324350"/>
              <a:gd name="connsiteY1" fmla="*/ 1695450 h 1809750"/>
              <a:gd name="connsiteX2" fmla="*/ 2886075 w 4324350"/>
              <a:gd name="connsiteY2" fmla="*/ 0 h 1809750"/>
              <a:gd name="connsiteX3" fmla="*/ 4324350 w 4324350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4350" h="1809750">
                <a:moveTo>
                  <a:pt x="4324350" y="1809750"/>
                </a:moveTo>
                <a:lnTo>
                  <a:pt x="0" y="1695450"/>
                </a:lnTo>
                <a:lnTo>
                  <a:pt x="2886075" y="0"/>
                </a:lnTo>
                <a:lnTo>
                  <a:pt x="4324350" y="180975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2676525" y="3514725"/>
            <a:ext cx="1800225" cy="3248025"/>
          </a:xfrm>
          <a:custGeom>
            <a:avLst/>
            <a:gdLst>
              <a:gd name="connsiteX0" fmla="*/ 0 w 1800225"/>
              <a:gd name="connsiteY0" fmla="*/ 0 h 3248025"/>
              <a:gd name="connsiteX1" fmla="*/ 1066800 w 1800225"/>
              <a:gd name="connsiteY1" fmla="*/ 3248025 h 3248025"/>
              <a:gd name="connsiteX2" fmla="*/ 1800225 w 1800225"/>
              <a:gd name="connsiteY2" fmla="*/ 28575 h 3248025"/>
              <a:gd name="connsiteX3" fmla="*/ 0 w 1800225"/>
              <a:gd name="connsiteY3" fmla="*/ 0 h 32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0225" h="3248025">
                <a:moveTo>
                  <a:pt x="0" y="0"/>
                </a:moveTo>
                <a:lnTo>
                  <a:pt x="1066800" y="3248025"/>
                </a:lnTo>
                <a:lnTo>
                  <a:pt x="1800225" y="2857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3762375" y="2600325"/>
            <a:ext cx="1438275" cy="4171950"/>
          </a:xfrm>
          <a:custGeom>
            <a:avLst/>
            <a:gdLst>
              <a:gd name="connsiteX0" fmla="*/ 1438275 w 1438275"/>
              <a:gd name="connsiteY0" fmla="*/ 0 h 4171950"/>
              <a:gd name="connsiteX1" fmla="*/ 0 w 1438275"/>
              <a:gd name="connsiteY1" fmla="*/ 4171950 h 4171950"/>
              <a:gd name="connsiteX2" fmla="*/ 742950 w 1438275"/>
              <a:gd name="connsiteY2" fmla="*/ 923925 h 4171950"/>
              <a:gd name="connsiteX3" fmla="*/ 1438275 w 1438275"/>
              <a:gd name="connsiteY3" fmla="*/ 0 h 417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8275" h="4171950">
                <a:moveTo>
                  <a:pt x="1438275" y="0"/>
                </a:moveTo>
                <a:lnTo>
                  <a:pt x="0" y="4171950"/>
                </a:lnTo>
                <a:lnTo>
                  <a:pt x="742950" y="923925"/>
                </a:lnTo>
                <a:lnTo>
                  <a:pt x="1438275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3762375" y="2609850"/>
            <a:ext cx="1447800" cy="4143375"/>
          </a:xfrm>
          <a:custGeom>
            <a:avLst/>
            <a:gdLst>
              <a:gd name="connsiteX0" fmla="*/ 1447800 w 1447800"/>
              <a:gd name="connsiteY0" fmla="*/ 0 h 4143375"/>
              <a:gd name="connsiteX1" fmla="*/ 1447800 w 1447800"/>
              <a:gd name="connsiteY1" fmla="*/ 4143375 h 4143375"/>
              <a:gd name="connsiteX2" fmla="*/ 0 w 1447800"/>
              <a:gd name="connsiteY2" fmla="*/ 4133850 h 4143375"/>
              <a:gd name="connsiteX3" fmla="*/ 1447800 w 1447800"/>
              <a:gd name="connsiteY3" fmla="*/ 0 h 414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4143375">
                <a:moveTo>
                  <a:pt x="1447800" y="0"/>
                </a:moveTo>
                <a:lnTo>
                  <a:pt x="1447800" y="4143375"/>
                </a:lnTo>
                <a:lnTo>
                  <a:pt x="0" y="4133850"/>
                </a:lnTo>
                <a:lnTo>
                  <a:pt x="144780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142875" y="4181475"/>
            <a:ext cx="3162300" cy="2571750"/>
          </a:xfrm>
          <a:custGeom>
            <a:avLst/>
            <a:gdLst>
              <a:gd name="connsiteX0" fmla="*/ 2724150 w 3162300"/>
              <a:gd name="connsiteY0" fmla="*/ 0 h 2571750"/>
              <a:gd name="connsiteX1" fmla="*/ 0 w 3162300"/>
              <a:gd name="connsiteY1" fmla="*/ 2571750 h 2571750"/>
              <a:gd name="connsiteX2" fmla="*/ 3162300 w 3162300"/>
              <a:gd name="connsiteY2" fmla="*/ 1266825 h 2571750"/>
              <a:gd name="connsiteX3" fmla="*/ 2724150 w 3162300"/>
              <a:gd name="connsiteY3" fmla="*/ 0 h 257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2571750">
                <a:moveTo>
                  <a:pt x="2724150" y="0"/>
                </a:moveTo>
                <a:lnTo>
                  <a:pt x="0" y="2571750"/>
                </a:lnTo>
                <a:lnTo>
                  <a:pt x="3162300" y="1266825"/>
                </a:lnTo>
                <a:lnTo>
                  <a:pt x="27241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180975" y="5448300"/>
            <a:ext cx="3590925" cy="1343025"/>
          </a:xfrm>
          <a:custGeom>
            <a:avLst/>
            <a:gdLst>
              <a:gd name="connsiteX0" fmla="*/ 3590925 w 3590925"/>
              <a:gd name="connsiteY0" fmla="*/ 1343025 h 1343025"/>
              <a:gd name="connsiteX1" fmla="*/ 3124200 w 3590925"/>
              <a:gd name="connsiteY1" fmla="*/ 0 h 1343025"/>
              <a:gd name="connsiteX2" fmla="*/ 0 w 3590925"/>
              <a:gd name="connsiteY2" fmla="*/ 1333500 h 1343025"/>
              <a:gd name="connsiteX3" fmla="*/ 3590925 w 3590925"/>
              <a:gd name="connsiteY3" fmla="*/ 1343025 h 134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0925" h="1343025">
                <a:moveTo>
                  <a:pt x="3590925" y="1343025"/>
                </a:moveTo>
                <a:lnTo>
                  <a:pt x="3124200" y="0"/>
                </a:lnTo>
                <a:lnTo>
                  <a:pt x="0" y="1333500"/>
                </a:lnTo>
                <a:lnTo>
                  <a:pt x="3590925" y="13430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114300" y="142852"/>
            <a:ext cx="1695450" cy="3305175"/>
          </a:xfrm>
          <a:custGeom>
            <a:avLst/>
            <a:gdLst>
              <a:gd name="connsiteX0" fmla="*/ 1695450 w 1695450"/>
              <a:gd name="connsiteY0" fmla="*/ 0 h 3305175"/>
              <a:gd name="connsiteX1" fmla="*/ 1638300 w 1695450"/>
              <a:gd name="connsiteY1" fmla="*/ 0 h 3305175"/>
              <a:gd name="connsiteX2" fmla="*/ 0 w 1695450"/>
              <a:gd name="connsiteY2" fmla="*/ 28575 h 3305175"/>
              <a:gd name="connsiteX3" fmla="*/ 38100 w 1695450"/>
              <a:gd name="connsiteY3" fmla="*/ 3305175 h 3305175"/>
              <a:gd name="connsiteX4" fmla="*/ 1695450 w 1695450"/>
              <a:gd name="connsiteY4" fmla="*/ 0 h 3305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5450" h="3305175">
                <a:moveTo>
                  <a:pt x="1695450" y="0"/>
                </a:moveTo>
                <a:lnTo>
                  <a:pt x="1638300" y="0"/>
                </a:lnTo>
                <a:lnTo>
                  <a:pt x="0" y="28575"/>
                </a:lnTo>
                <a:lnTo>
                  <a:pt x="38100" y="3305175"/>
                </a:lnTo>
                <a:lnTo>
                  <a:pt x="16954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олилиния 24"/>
          <p:cNvSpPr/>
          <p:nvPr/>
        </p:nvSpPr>
        <p:spPr>
          <a:xfrm>
            <a:off x="152400" y="3514725"/>
            <a:ext cx="2745510" cy="3228975"/>
          </a:xfrm>
          <a:custGeom>
            <a:avLst/>
            <a:gdLst>
              <a:gd name="connsiteX0" fmla="*/ 2495550 w 2745510"/>
              <a:gd name="connsiteY0" fmla="*/ 0 h 3228975"/>
              <a:gd name="connsiteX1" fmla="*/ 0 w 2745510"/>
              <a:gd name="connsiteY1" fmla="*/ 3228975 h 3228975"/>
              <a:gd name="connsiteX2" fmla="*/ 2733675 w 2745510"/>
              <a:gd name="connsiteY2" fmla="*/ 685800 h 3228975"/>
              <a:gd name="connsiteX3" fmla="*/ 2743200 w 2745510"/>
              <a:gd name="connsiteY3" fmla="*/ 619125 h 3228975"/>
              <a:gd name="connsiteX4" fmla="*/ 2495550 w 2745510"/>
              <a:gd name="connsiteY4" fmla="*/ 0 h 322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5510" h="3228975">
                <a:moveTo>
                  <a:pt x="2495550" y="0"/>
                </a:moveTo>
                <a:lnTo>
                  <a:pt x="0" y="3228975"/>
                </a:lnTo>
                <a:lnTo>
                  <a:pt x="2733675" y="685800"/>
                </a:lnTo>
                <a:cubicBezTo>
                  <a:pt x="2745510" y="674663"/>
                  <a:pt x="2743200" y="634449"/>
                  <a:pt x="2743200" y="619125"/>
                </a:cubicBezTo>
                <a:lnTo>
                  <a:pt x="24955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>
            <a:off x="142875" y="3409950"/>
            <a:ext cx="2543175" cy="3324225"/>
          </a:xfrm>
          <a:custGeom>
            <a:avLst/>
            <a:gdLst>
              <a:gd name="connsiteX0" fmla="*/ 2543175 w 2543175"/>
              <a:gd name="connsiteY0" fmla="*/ 85725 h 3324225"/>
              <a:gd name="connsiteX1" fmla="*/ 0 w 2543175"/>
              <a:gd name="connsiteY1" fmla="*/ 0 h 3324225"/>
              <a:gd name="connsiteX2" fmla="*/ 19050 w 2543175"/>
              <a:gd name="connsiteY2" fmla="*/ 3324225 h 3324225"/>
              <a:gd name="connsiteX3" fmla="*/ 2543175 w 2543175"/>
              <a:gd name="connsiteY3" fmla="*/ 85725 h 3324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3175" h="3324225">
                <a:moveTo>
                  <a:pt x="2543175" y="85725"/>
                </a:moveTo>
                <a:lnTo>
                  <a:pt x="0" y="0"/>
                </a:lnTo>
                <a:lnTo>
                  <a:pt x="19050" y="3324225"/>
                </a:lnTo>
                <a:lnTo>
                  <a:pt x="2543175" y="857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2714612" y="235743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428728" y="1285860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071670" y="5000636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11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57554" y="4071942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10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72000" y="557214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9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57554" y="1214422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8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00232" y="414338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7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000496" y="142852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6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57686" y="3643314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5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00100" y="3857628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4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71736" y="5857892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3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28596" y="642918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13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0" name="Заголовок 1"/>
          <p:cNvSpPr txBox="1">
            <a:spLocks/>
          </p:cNvSpPr>
          <p:nvPr/>
        </p:nvSpPr>
        <p:spPr>
          <a:xfrm>
            <a:off x="5100638" y="1214422"/>
            <a:ext cx="4043362" cy="34290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 </a:t>
            </a:r>
            <a:r>
              <a:rPr lang="ru-RU" sz="3200" dirty="0"/>
              <a:t>Попытка что-нибудь сделать в области еще неизвестной. То же самое, что и эксперимент. 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286644" y="5286388"/>
            <a:ext cx="898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Опыт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8" grpId="0"/>
      <p:bldP spid="4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>
          <a:xfrm>
            <a:off x="5233987" y="1571612"/>
            <a:ext cx="3910013" cy="1939925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2800" dirty="0" smtClean="0"/>
              <a:t> Ломоносов сделал почти 3000 опытов для воспроизведения разных цветов в стеклах</a:t>
            </a:r>
          </a:p>
        </p:txBody>
      </p:sp>
      <p:sp>
        <p:nvSpPr>
          <p:cNvPr id="23555" name="Text Box 6"/>
          <p:cNvSpPr txBox="1">
            <a:spLocks noChangeArrowheads="1"/>
          </p:cNvSpPr>
          <p:nvPr/>
        </p:nvSpPr>
        <p:spPr bwMode="auto">
          <a:xfrm>
            <a:off x="642910" y="4437063"/>
            <a:ext cx="8250265" cy="2117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r>
              <a:rPr lang="ru-RU" sz="2800" b="1" dirty="0"/>
              <a:t>Он постепенно усложнял составы смальт, устанавливал влияния температуры плавки на физические свойства стекла, изучал прозрачность получаемых стёкол, их цвет и т. д. </a:t>
            </a:r>
          </a:p>
          <a:p>
            <a:pPr algn="ctr" eaLnBrk="1" hangingPunct="1">
              <a:spcBef>
                <a:spcPct val="50000"/>
              </a:spcBef>
            </a:pPr>
            <a:endParaRPr kumimoji="1" lang="ru-RU" sz="2800" b="1" dirty="0"/>
          </a:p>
        </p:txBody>
      </p:sp>
      <p:pic>
        <p:nvPicPr>
          <p:cNvPr id="23556" name="Picture 8" descr="3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3375"/>
            <a:ext cx="5400675" cy="382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информатика\мероприятие\портрет\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5054682" cy="6616440"/>
          </a:xfrm>
          <a:prstGeom prst="rect">
            <a:avLst/>
          </a:prstGeom>
          <a:noFill/>
        </p:spPr>
      </p:pic>
      <p:sp>
        <p:nvSpPr>
          <p:cNvPr id="6" name="Полилиния 5"/>
          <p:cNvSpPr/>
          <p:nvPr/>
        </p:nvSpPr>
        <p:spPr>
          <a:xfrm>
            <a:off x="1790700" y="142875"/>
            <a:ext cx="3409950" cy="1095375"/>
          </a:xfrm>
          <a:custGeom>
            <a:avLst/>
            <a:gdLst>
              <a:gd name="connsiteX0" fmla="*/ 0 w 3409950"/>
              <a:gd name="connsiteY0" fmla="*/ 0 h 1095375"/>
              <a:gd name="connsiteX1" fmla="*/ 3409950 w 3409950"/>
              <a:gd name="connsiteY1" fmla="*/ 1095375 h 1095375"/>
              <a:gd name="connsiteX2" fmla="*/ 3390900 w 3409950"/>
              <a:gd name="connsiteY2" fmla="*/ 0 h 1095375"/>
              <a:gd name="connsiteX3" fmla="*/ 0 w 3409950"/>
              <a:gd name="connsiteY3" fmla="*/ 0 h 1095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9950" h="1095375">
                <a:moveTo>
                  <a:pt x="0" y="0"/>
                </a:moveTo>
                <a:lnTo>
                  <a:pt x="3409950" y="1095375"/>
                </a:lnTo>
                <a:lnTo>
                  <a:pt x="3390900" y="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1800225" y="161925"/>
            <a:ext cx="3409950" cy="3400425"/>
          </a:xfrm>
          <a:custGeom>
            <a:avLst/>
            <a:gdLst>
              <a:gd name="connsiteX0" fmla="*/ 2657475 w 3409950"/>
              <a:gd name="connsiteY0" fmla="*/ 3400425 h 3400425"/>
              <a:gd name="connsiteX1" fmla="*/ 0 w 3409950"/>
              <a:gd name="connsiteY1" fmla="*/ 0 h 3400425"/>
              <a:gd name="connsiteX2" fmla="*/ 3409950 w 3409950"/>
              <a:gd name="connsiteY2" fmla="*/ 1076325 h 3400425"/>
              <a:gd name="connsiteX3" fmla="*/ 2657475 w 3409950"/>
              <a:gd name="connsiteY3" fmla="*/ 3400425 h 340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9950" h="3400425">
                <a:moveTo>
                  <a:pt x="2657475" y="3400425"/>
                </a:moveTo>
                <a:lnTo>
                  <a:pt x="0" y="0"/>
                </a:lnTo>
                <a:lnTo>
                  <a:pt x="3409950" y="1076325"/>
                </a:lnTo>
                <a:lnTo>
                  <a:pt x="2657475" y="34004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142875" y="123825"/>
            <a:ext cx="2886075" cy="3248025"/>
          </a:xfrm>
          <a:custGeom>
            <a:avLst/>
            <a:gdLst>
              <a:gd name="connsiteX0" fmla="*/ 2886075 w 2886075"/>
              <a:gd name="connsiteY0" fmla="*/ 1609725 h 3248025"/>
              <a:gd name="connsiteX1" fmla="*/ 0 w 2886075"/>
              <a:gd name="connsiteY1" fmla="*/ 3248025 h 3248025"/>
              <a:gd name="connsiteX2" fmla="*/ 1666875 w 2886075"/>
              <a:gd name="connsiteY2" fmla="*/ 0 h 3248025"/>
              <a:gd name="connsiteX3" fmla="*/ 2886075 w 2886075"/>
              <a:gd name="connsiteY3" fmla="*/ 1609725 h 32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6075" h="3248025">
                <a:moveTo>
                  <a:pt x="2886075" y="1609725"/>
                </a:moveTo>
                <a:lnTo>
                  <a:pt x="0" y="3248025"/>
                </a:lnTo>
                <a:lnTo>
                  <a:pt x="1666875" y="0"/>
                </a:lnTo>
                <a:lnTo>
                  <a:pt x="2886075" y="16097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2676525" y="3514725"/>
            <a:ext cx="1800225" cy="3248025"/>
          </a:xfrm>
          <a:custGeom>
            <a:avLst/>
            <a:gdLst>
              <a:gd name="connsiteX0" fmla="*/ 0 w 1800225"/>
              <a:gd name="connsiteY0" fmla="*/ 0 h 3248025"/>
              <a:gd name="connsiteX1" fmla="*/ 1066800 w 1800225"/>
              <a:gd name="connsiteY1" fmla="*/ 3248025 h 3248025"/>
              <a:gd name="connsiteX2" fmla="*/ 1800225 w 1800225"/>
              <a:gd name="connsiteY2" fmla="*/ 28575 h 3248025"/>
              <a:gd name="connsiteX3" fmla="*/ 0 w 1800225"/>
              <a:gd name="connsiteY3" fmla="*/ 0 h 32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0225" h="3248025">
                <a:moveTo>
                  <a:pt x="0" y="0"/>
                </a:moveTo>
                <a:lnTo>
                  <a:pt x="1066800" y="3248025"/>
                </a:lnTo>
                <a:lnTo>
                  <a:pt x="1800225" y="2857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3762375" y="2600325"/>
            <a:ext cx="1438275" cy="4171950"/>
          </a:xfrm>
          <a:custGeom>
            <a:avLst/>
            <a:gdLst>
              <a:gd name="connsiteX0" fmla="*/ 1438275 w 1438275"/>
              <a:gd name="connsiteY0" fmla="*/ 0 h 4171950"/>
              <a:gd name="connsiteX1" fmla="*/ 0 w 1438275"/>
              <a:gd name="connsiteY1" fmla="*/ 4171950 h 4171950"/>
              <a:gd name="connsiteX2" fmla="*/ 742950 w 1438275"/>
              <a:gd name="connsiteY2" fmla="*/ 923925 h 4171950"/>
              <a:gd name="connsiteX3" fmla="*/ 1438275 w 1438275"/>
              <a:gd name="connsiteY3" fmla="*/ 0 h 417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8275" h="4171950">
                <a:moveTo>
                  <a:pt x="1438275" y="0"/>
                </a:moveTo>
                <a:lnTo>
                  <a:pt x="0" y="4171950"/>
                </a:lnTo>
                <a:lnTo>
                  <a:pt x="742950" y="923925"/>
                </a:lnTo>
                <a:lnTo>
                  <a:pt x="1438275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3762375" y="2609850"/>
            <a:ext cx="1447800" cy="4143375"/>
          </a:xfrm>
          <a:custGeom>
            <a:avLst/>
            <a:gdLst>
              <a:gd name="connsiteX0" fmla="*/ 1447800 w 1447800"/>
              <a:gd name="connsiteY0" fmla="*/ 0 h 4143375"/>
              <a:gd name="connsiteX1" fmla="*/ 1447800 w 1447800"/>
              <a:gd name="connsiteY1" fmla="*/ 4143375 h 4143375"/>
              <a:gd name="connsiteX2" fmla="*/ 0 w 1447800"/>
              <a:gd name="connsiteY2" fmla="*/ 4133850 h 4143375"/>
              <a:gd name="connsiteX3" fmla="*/ 1447800 w 1447800"/>
              <a:gd name="connsiteY3" fmla="*/ 0 h 414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4143375">
                <a:moveTo>
                  <a:pt x="1447800" y="0"/>
                </a:moveTo>
                <a:lnTo>
                  <a:pt x="1447800" y="4143375"/>
                </a:lnTo>
                <a:lnTo>
                  <a:pt x="0" y="4133850"/>
                </a:lnTo>
                <a:lnTo>
                  <a:pt x="144780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142875" y="4181475"/>
            <a:ext cx="3162300" cy="2571750"/>
          </a:xfrm>
          <a:custGeom>
            <a:avLst/>
            <a:gdLst>
              <a:gd name="connsiteX0" fmla="*/ 2724150 w 3162300"/>
              <a:gd name="connsiteY0" fmla="*/ 0 h 2571750"/>
              <a:gd name="connsiteX1" fmla="*/ 0 w 3162300"/>
              <a:gd name="connsiteY1" fmla="*/ 2571750 h 2571750"/>
              <a:gd name="connsiteX2" fmla="*/ 3162300 w 3162300"/>
              <a:gd name="connsiteY2" fmla="*/ 1266825 h 2571750"/>
              <a:gd name="connsiteX3" fmla="*/ 2724150 w 3162300"/>
              <a:gd name="connsiteY3" fmla="*/ 0 h 257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2571750">
                <a:moveTo>
                  <a:pt x="2724150" y="0"/>
                </a:moveTo>
                <a:lnTo>
                  <a:pt x="0" y="2571750"/>
                </a:lnTo>
                <a:lnTo>
                  <a:pt x="3162300" y="1266825"/>
                </a:lnTo>
                <a:lnTo>
                  <a:pt x="27241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180975" y="5448300"/>
            <a:ext cx="3590925" cy="1343025"/>
          </a:xfrm>
          <a:custGeom>
            <a:avLst/>
            <a:gdLst>
              <a:gd name="connsiteX0" fmla="*/ 3590925 w 3590925"/>
              <a:gd name="connsiteY0" fmla="*/ 1343025 h 1343025"/>
              <a:gd name="connsiteX1" fmla="*/ 3124200 w 3590925"/>
              <a:gd name="connsiteY1" fmla="*/ 0 h 1343025"/>
              <a:gd name="connsiteX2" fmla="*/ 0 w 3590925"/>
              <a:gd name="connsiteY2" fmla="*/ 1333500 h 1343025"/>
              <a:gd name="connsiteX3" fmla="*/ 3590925 w 3590925"/>
              <a:gd name="connsiteY3" fmla="*/ 1343025 h 134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0925" h="1343025">
                <a:moveTo>
                  <a:pt x="3590925" y="1343025"/>
                </a:moveTo>
                <a:lnTo>
                  <a:pt x="3124200" y="0"/>
                </a:lnTo>
                <a:lnTo>
                  <a:pt x="0" y="1333500"/>
                </a:lnTo>
                <a:lnTo>
                  <a:pt x="3590925" y="13430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114300" y="142852"/>
            <a:ext cx="1695450" cy="3305175"/>
          </a:xfrm>
          <a:custGeom>
            <a:avLst/>
            <a:gdLst>
              <a:gd name="connsiteX0" fmla="*/ 1695450 w 1695450"/>
              <a:gd name="connsiteY0" fmla="*/ 0 h 3305175"/>
              <a:gd name="connsiteX1" fmla="*/ 1638300 w 1695450"/>
              <a:gd name="connsiteY1" fmla="*/ 0 h 3305175"/>
              <a:gd name="connsiteX2" fmla="*/ 0 w 1695450"/>
              <a:gd name="connsiteY2" fmla="*/ 28575 h 3305175"/>
              <a:gd name="connsiteX3" fmla="*/ 38100 w 1695450"/>
              <a:gd name="connsiteY3" fmla="*/ 3305175 h 3305175"/>
              <a:gd name="connsiteX4" fmla="*/ 1695450 w 1695450"/>
              <a:gd name="connsiteY4" fmla="*/ 0 h 3305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5450" h="3305175">
                <a:moveTo>
                  <a:pt x="1695450" y="0"/>
                </a:moveTo>
                <a:lnTo>
                  <a:pt x="1638300" y="0"/>
                </a:lnTo>
                <a:lnTo>
                  <a:pt x="0" y="28575"/>
                </a:lnTo>
                <a:lnTo>
                  <a:pt x="38100" y="3305175"/>
                </a:lnTo>
                <a:lnTo>
                  <a:pt x="16954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олилиния 24"/>
          <p:cNvSpPr/>
          <p:nvPr/>
        </p:nvSpPr>
        <p:spPr>
          <a:xfrm>
            <a:off x="152400" y="3514725"/>
            <a:ext cx="2745510" cy="3228975"/>
          </a:xfrm>
          <a:custGeom>
            <a:avLst/>
            <a:gdLst>
              <a:gd name="connsiteX0" fmla="*/ 2495550 w 2745510"/>
              <a:gd name="connsiteY0" fmla="*/ 0 h 3228975"/>
              <a:gd name="connsiteX1" fmla="*/ 0 w 2745510"/>
              <a:gd name="connsiteY1" fmla="*/ 3228975 h 3228975"/>
              <a:gd name="connsiteX2" fmla="*/ 2733675 w 2745510"/>
              <a:gd name="connsiteY2" fmla="*/ 685800 h 3228975"/>
              <a:gd name="connsiteX3" fmla="*/ 2743200 w 2745510"/>
              <a:gd name="connsiteY3" fmla="*/ 619125 h 3228975"/>
              <a:gd name="connsiteX4" fmla="*/ 2495550 w 2745510"/>
              <a:gd name="connsiteY4" fmla="*/ 0 h 322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5510" h="3228975">
                <a:moveTo>
                  <a:pt x="2495550" y="0"/>
                </a:moveTo>
                <a:lnTo>
                  <a:pt x="0" y="3228975"/>
                </a:lnTo>
                <a:lnTo>
                  <a:pt x="2733675" y="685800"/>
                </a:lnTo>
                <a:cubicBezTo>
                  <a:pt x="2745510" y="674663"/>
                  <a:pt x="2743200" y="634449"/>
                  <a:pt x="2743200" y="619125"/>
                </a:cubicBezTo>
                <a:lnTo>
                  <a:pt x="24955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>
            <a:off x="142875" y="3409950"/>
            <a:ext cx="2543175" cy="3324225"/>
          </a:xfrm>
          <a:custGeom>
            <a:avLst/>
            <a:gdLst>
              <a:gd name="connsiteX0" fmla="*/ 2543175 w 2543175"/>
              <a:gd name="connsiteY0" fmla="*/ 85725 h 3324225"/>
              <a:gd name="connsiteX1" fmla="*/ 0 w 2543175"/>
              <a:gd name="connsiteY1" fmla="*/ 0 h 3324225"/>
              <a:gd name="connsiteX2" fmla="*/ 19050 w 2543175"/>
              <a:gd name="connsiteY2" fmla="*/ 3324225 h 3324225"/>
              <a:gd name="connsiteX3" fmla="*/ 2543175 w 2543175"/>
              <a:gd name="connsiteY3" fmla="*/ 85725 h 3324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3175" h="3324225">
                <a:moveTo>
                  <a:pt x="2543175" y="85725"/>
                </a:moveTo>
                <a:lnTo>
                  <a:pt x="0" y="0"/>
                </a:lnTo>
                <a:lnTo>
                  <a:pt x="19050" y="3324225"/>
                </a:lnTo>
                <a:lnTo>
                  <a:pt x="2543175" y="857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1428728" y="1285860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071670" y="5000636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11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57554" y="4071942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10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72000" y="557214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9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57554" y="1214422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8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00232" y="414338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7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000496" y="142852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6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57686" y="3643314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5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00100" y="3857628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4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71736" y="5857892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3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28596" y="642918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13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0" name="Заголовок 1"/>
          <p:cNvSpPr txBox="1">
            <a:spLocks/>
          </p:cNvSpPr>
          <p:nvPr/>
        </p:nvSpPr>
        <p:spPr>
          <a:xfrm>
            <a:off x="5100638" y="1214422"/>
            <a:ext cx="4043362" cy="34290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3. </a:t>
            </a:r>
            <a:r>
              <a:rPr lang="ru-RU" sz="3200" dirty="0"/>
              <a:t>Назовите Родину Ломоносова 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15140" y="5286388"/>
            <a:ext cx="17113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Холмогоры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8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информатика\мероприятие\портрет\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5054682" cy="6616440"/>
          </a:xfrm>
          <a:prstGeom prst="rect">
            <a:avLst/>
          </a:prstGeom>
          <a:noFill/>
        </p:spPr>
      </p:pic>
      <p:sp>
        <p:nvSpPr>
          <p:cNvPr id="6" name="Полилиния 5"/>
          <p:cNvSpPr/>
          <p:nvPr/>
        </p:nvSpPr>
        <p:spPr>
          <a:xfrm>
            <a:off x="1790700" y="142875"/>
            <a:ext cx="3409950" cy="1095375"/>
          </a:xfrm>
          <a:custGeom>
            <a:avLst/>
            <a:gdLst>
              <a:gd name="connsiteX0" fmla="*/ 0 w 3409950"/>
              <a:gd name="connsiteY0" fmla="*/ 0 h 1095375"/>
              <a:gd name="connsiteX1" fmla="*/ 3409950 w 3409950"/>
              <a:gd name="connsiteY1" fmla="*/ 1095375 h 1095375"/>
              <a:gd name="connsiteX2" fmla="*/ 3390900 w 3409950"/>
              <a:gd name="connsiteY2" fmla="*/ 0 h 1095375"/>
              <a:gd name="connsiteX3" fmla="*/ 0 w 3409950"/>
              <a:gd name="connsiteY3" fmla="*/ 0 h 1095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9950" h="1095375">
                <a:moveTo>
                  <a:pt x="0" y="0"/>
                </a:moveTo>
                <a:lnTo>
                  <a:pt x="3409950" y="1095375"/>
                </a:lnTo>
                <a:lnTo>
                  <a:pt x="3390900" y="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1800225" y="161925"/>
            <a:ext cx="3409950" cy="3400425"/>
          </a:xfrm>
          <a:custGeom>
            <a:avLst/>
            <a:gdLst>
              <a:gd name="connsiteX0" fmla="*/ 2657475 w 3409950"/>
              <a:gd name="connsiteY0" fmla="*/ 3400425 h 3400425"/>
              <a:gd name="connsiteX1" fmla="*/ 0 w 3409950"/>
              <a:gd name="connsiteY1" fmla="*/ 0 h 3400425"/>
              <a:gd name="connsiteX2" fmla="*/ 3409950 w 3409950"/>
              <a:gd name="connsiteY2" fmla="*/ 1076325 h 3400425"/>
              <a:gd name="connsiteX3" fmla="*/ 2657475 w 3409950"/>
              <a:gd name="connsiteY3" fmla="*/ 3400425 h 340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9950" h="3400425">
                <a:moveTo>
                  <a:pt x="2657475" y="3400425"/>
                </a:moveTo>
                <a:lnTo>
                  <a:pt x="0" y="0"/>
                </a:lnTo>
                <a:lnTo>
                  <a:pt x="3409950" y="1076325"/>
                </a:lnTo>
                <a:lnTo>
                  <a:pt x="2657475" y="34004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142875" y="123825"/>
            <a:ext cx="2886075" cy="3248025"/>
          </a:xfrm>
          <a:custGeom>
            <a:avLst/>
            <a:gdLst>
              <a:gd name="connsiteX0" fmla="*/ 2886075 w 2886075"/>
              <a:gd name="connsiteY0" fmla="*/ 1609725 h 3248025"/>
              <a:gd name="connsiteX1" fmla="*/ 0 w 2886075"/>
              <a:gd name="connsiteY1" fmla="*/ 3248025 h 3248025"/>
              <a:gd name="connsiteX2" fmla="*/ 1666875 w 2886075"/>
              <a:gd name="connsiteY2" fmla="*/ 0 h 3248025"/>
              <a:gd name="connsiteX3" fmla="*/ 2886075 w 2886075"/>
              <a:gd name="connsiteY3" fmla="*/ 1609725 h 32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6075" h="3248025">
                <a:moveTo>
                  <a:pt x="2886075" y="1609725"/>
                </a:moveTo>
                <a:lnTo>
                  <a:pt x="0" y="3248025"/>
                </a:lnTo>
                <a:lnTo>
                  <a:pt x="1666875" y="0"/>
                </a:lnTo>
                <a:lnTo>
                  <a:pt x="2886075" y="16097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2676525" y="3514725"/>
            <a:ext cx="1800225" cy="3248025"/>
          </a:xfrm>
          <a:custGeom>
            <a:avLst/>
            <a:gdLst>
              <a:gd name="connsiteX0" fmla="*/ 0 w 1800225"/>
              <a:gd name="connsiteY0" fmla="*/ 0 h 3248025"/>
              <a:gd name="connsiteX1" fmla="*/ 1066800 w 1800225"/>
              <a:gd name="connsiteY1" fmla="*/ 3248025 h 3248025"/>
              <a:gd name="connsiteX2" fmla="*/ 1800225 w 1800225"/>
              <a:gd name="connsiteY2" fmla="*/ 28575 h 3248025"/>
              <a:gd name="connsiteX3" fmla="*/ 0 w 1800225"/>
              <a:gd name="connsiteY3" fmla="*/ 0 h 32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0225" h="3248025">
                <a:moveTo>
                  <a:pt x="0" y="0"/>
                </a:moveTo>
                <a:lnTo>
                  <a:pt x="1066800" y="3248025"/>
                </a:lnTo>
                <a:lnTo>
                  <a:pt x="1800225" y="2857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3762375" y="2600325"/>
            <a:ext cx="1438275" cy="4171950"/>
          </a:xfrm>
          <a:custGeom>
            <a:avLst/>
            <a:gdLst>
              <a:gd name="connsiteX0" fmla="*/ 1438275 w 1438275"/>
              <a:gd name="connsiteY0" fmla="*/ 0 h 4171950"/>
              <a:gd name="connsiteX1" fmla="*/ 0 w 1438275"/>
              <a:gd name="connsiteY1" fmla="*/ 4171950 h 4171950"/>
              <a:gd name="connsiteX2" fmla="*/ 742950 w 1438275"/>
              <a:gd name="connsiteY2" fmla="*/ 923925 h 4171950"/>
              <a:gd name="connsiteX3" fmla="*/ 1438275 w 1438275"/>
              <a:gd name="connsiteY3" fmla="*/ 0 h 417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8275" h="4171950">
                <a:moveTo>
                  <a:pt x="1438275" y="0"/>
                </a:moveTo>
                <a:lnTo>
                  <a:pt x="0" y="4171950"/>
                </a:lnTo>
                <a:lnTo>
                  <a:pt x="742950" y="923925"/>
                </a:lnTo>
                <a:lnTo>
                  <a:pt x="1438275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3762375" y="2609850"/>
            <a:ext cx="1447800" cy="4143375"/>
          </a:xfrm>
          <a:custGeom>
            <a:avLst/>
            <a:gdLst>
              <a:gd name="connsiteX0" fmla="*/ 1447800 w 1447800"/>
              <a:gd name="connsiteY0" fmla="*/ 0 h 4143375"/>
              <a:gd name="connsiteX1" fmla="*/ 1447800 w 1447800"/>
              <a:gd name="connsiteY1" fmla="*/ 4143375 h 4143375"/>
              <a:gd name="connsiteX2" fmla="*/ 0 w 1447800"/>
              <a:gd name="connsiteY2" fmla="*/ 4133850 h 4143375"/>
              <a:gd name="connsiteX3" fmla="*/ 1447800 w 1447800"/>
              <a:gd name="connsiteY3" fmla="*/ 0 h 414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4143375">
                <a:moveTo>
                  <a:pt x="1447800" y="0"/>
                </a:moveTo>
                <a:lnTo>
                  <a:pt x="1447800" y="4143375"/>
                </a:lnTo>
                <a:lnTo>
                  <a:pt x="0" y="4133850"/>
                </a:lnTo>
                <a:lnTo>
                  <a:pt x="144780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142875" y="4181475"/>
            <a:ext cx="3162300" cy="2571750"/>
          </a:xfrm>
          <a:custGeom>
            <a:avLst/>
            <a:gdLst>
              <a:gd name="connsiteX0" fmla="*/ 2724150 w 3162300"/>
              <a:gd name="connsiteY0" fmla="*/ 0 h 2571750"/>
              <a:gd name="connsiteX1" fmla="*/ 0 w 3162300"/>
              <a:gd name="connsiteY1" fmla="*/ 2571750 h 2571750"/>
              <a:gd name="connsiteX2" fmla="*/ 3162300 w 3162300"/>
              <a:gd name="connsiteY2" fmla="*/ 1266825 h 2571750"/>
              <a:gd name="connsiteX3" fmla="*/ 2724150 w 3162300"/>
              <a:gd name="connsiteY3" fmla="*/ 0 h 257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2571750">
                <a:moveTo>
                  <a:pt x="2724150" y="0"/>
                </a:moveTo>
                <a:lnTo>
                  <a:pt x="0" y="2571750"/>
                </a:lnTo>
                <a:lnTo>
                  <a:pt x="3162300" y="1266825"/>
                </a:lnTo>
                <a:lnTo>
                  <a:pt x="27241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114300" y="142852"/>
            <a:ext cx="1695450" cy="3305175"/>
          </a:xfrm>
          <a:custGeom>
            <a:avLst/>
            <a:gdLst>
              <a:gd name="connsiteX0" fmla="*/ 1695450 w 1695450"/>
              <a:gd name="connsiteY0" fmla="*/ 0 h 3305175"/>
              <a:gd name="connsiteX1" fmla="*/ 1638300 w 1695450"/>
              <a:gd name="connsiteY1" fmla="*/ 0 h 3305175"/>
              <a:gd name="connsiteX2" fmla="*/ 0 w 1695450"/>
              <a:gd name="connsiteY2" fmla="*/ 28575 h 3305175"/>
              <a:gd name="connsiteX3" fmla="*/ 38100 w 1695450"/>
              <a:gd name="connsiteY3" fmla="*/ 3305175 h 3305175"/>
              <a:gd name="connsiteX4" fmla="*/ 1695450 w 1695450"/>
              <a:gd name="connsiteY4" fmla="*/ 0 h 3305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5450" h="3305175">
                <a:moveTo>
                  <a:pt x="1695450" y="0"/>
                </a:moveTo>
                <a:lnTo>
                  <a:pt x="1638300" y="0"/>
                </a:lnTo>
                <a:lnTo>
                  <a:pt x="0" y="28575"/>
                </a:lnTo>
                <a:lnTo>
                  <a:pt x="38100" y="3305175"/>
                </a:lnTo>
                <a:lnTo>
                  <a:pt x="16954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олилиния 24"/>
          <p:cNvSpPr/>
          <p:nvPr/>
        </p:nvSpPr>
        <p:spPr>
          <a:xfrm>
            <a:off x="152400" y="3514725"/>
            <a:ext cx="2745510" cy="3228975"/>
          </a:xfrm>
          <a:custGeom>
            <a:avLst/>
            <a:gdLst>
              <a:gd name="connsiteX0" fmla="*/ 2495550 w 2745510"/>
              <a:gd name="connsiteY0" fmla="*/ 0 h 3228975"/>
              <a:gd name="connsiteX1" fmla="*/ 0 w 2745510"/>
              <a:gd name="connsiteY1" fmla="*/ 3228975 h 3228975"/>
              <a:gd name="connsiteX2" fmla="*/ 2733675 w 2745510"/>
              <a:gd name="connsiteY2" fmla="*/ 685800 h 3228975"/>
              <a:gd name="connsiteX3" fmla="*/ 2743200 w 2745510"/>
              <a:gd name="connsiteY3" fmla="*/ 619125 h 3228975"/>
              <a:gd name="connsiteX4" fmla="*/ 2495550 w 2745510"/>
              <a:gd name="connsiteY4" fmla="*/ 0 h 322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5510" h="3228975">
                <a:moveTo>
                  <a:pt x="2495550" y="0"/>
                </a:moveTo>
                <a:lnTo>
                  <a:pt x="0" y="3228975"/>
                </a:lnTo>
                <a:lnTo>
                  <a:pt x="2733675" y="685800"/>
                </a:lnTo>
                <a:cubicBezTo>
                  <a:pt x="2745510" y="674663"/>
                  <a:pt x="2743200" y="634449"/>
                  <a:pt x="2743200" y="619125"/>
                </a:cubicBezTo>
                <a:lnTo>
                  <a:pt x="24955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>
            <a:off x="142875" y="3409950"/>
            <a:ext cx="2543175" cy="3324225"/>
          </a:xfrm>
          <a:custGeom>
            <a:avLst/>
            <a:gdLst>
              <a:gd name="connsiteX0" fmla="*/ 2543175 w 2543175"/>
              <a:gd name="connsiteY0" fmla="*/ 85725 h 3324225"/>
              <a:gd name="connsiteX1" fmla="*/ 0 w 2543175"/>
              <a:gd name="connsiteY1" fmla="*/ 0 h 3324225"/>
              <a:gd name="connsiteX2" fmla="*/ 19050 w 2543175"/>
              <a:gd name="connsiteY2" fmla="*/ 3324225 h 3324225"/>
              <a:gd name="connsiteX3" fmla="*/ 2543175 w 2543175"/>
              <a:gd name="connsiteY3" fmla="*/ 85725 h 3324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3175" h="3324225">
                <a:moveTo>
                  <a:pt x="2543175" y="85725"/>
                </a:moveTo>
                <a:lnTo>
                  <a:pt x="0" y="0"/>
                </a:lnTo>
                <a:lnTo>
                  <a:pt x="19050" y="3324225"/>
                </a:lnTo>
                <a:lnTo>
                  <a:pt x="2543175" y="857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1428728" y="1285860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071670" y="5000636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11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57554" y="4071942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10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72000" y="557214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9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57554" y="1214422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8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00232" y="414338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7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000496" y="142852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6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57686" y="3643314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5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00100" y="3857628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4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28596" y="642918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13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0" name="Заголовок 1"/>
          <p:cNvSpPr txBox="1">
            <a:spLocks/>
          </p:cNvSpPr>
          <p:nvPr/>
        </p:nvSpPr>
        <p:spPr>
          <a:xfrm>
            <a:off x="5429256" y="1214422"/>
            <a:ext cx="4043362" cy="34290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4. </a:t>
            </a:r>
            <a:r>
              <a:rPr lang="ru-RU" sz="3200" dirty="0"/>
              <a:t>Как называется учреждение культуры, в котором хранятся работы Ломоносова? 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15140" y="5286388"/>
            <a:ext cx="1058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Музей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7" grpId="0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информатика\мероприятие\портрет\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5054682" cy="6616440"/>
          </a:xfrm>
          <a:prstGeom prst="rect">
            <a:avLst/>
          </a:prstGeom>
          <a:noFill/>
        </p:spPr>
      </p:pic>
      <p:sp>
        <p:nvSpPr>
          <p:cNvPr id="6" name="Полилиния 5"/>
          <p:cNvSpPr/>
          <p:nvPr/>
        </p:nvSpPr>
        <p:spPr>
          <a:xfrm>
            <a:off x="1790700" y="142875"/>
            <a:ext cx="3409950" cy="1095375"/>
          </a:xfrm>
          <a:custGeom>
            <a:avLst/>
            <a:gdLst>
              <a:gd name="connsiteX0" fmla="*/ 0 w 3409950"/>
              <a:gd name="connsiteY0" fmla="*/ 0 h 1095375"/>
              <a:gd name="connsiteX1" fmla="*/ 3409950 w 3409950"/>
              <a:gd name="connsiteY1" fmla="*/ 1095375 h 1095375"/>
              <a:gd name="connsiteX2" fmla="*/ 3390900 w 3409950"/>
              <a:gd name="connsiteY2" fmla="*/ 0 h 1095375"/>
              <a:gd name="connsiteX3" fmla="*/ 0 w 3409950"/>
              <a:gd name="connsiteY3" fmla="*/ 0 h 1095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9950" h="1095375">
                <a:moveTo>
                  <a:pt x="0" y="0"/>
                </a:moveTo>
                <a:lnTo>
                  <a:pt x="3409950" y="1095375"/>
                </a:lnTo>
                <a:lnTo>
                  <a:pt x="3390900" y="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1800225" y="161925"/>
            <a:ext cx="3409950" cy="3400425"/>
          </a:xfrm>
          <a:custGeom>
            <a:avLst/>
            <a:gdLst>
              <a:gd name="connsiteX0" fmla="*/ 2657475 w 3409950"/>
              <a:gd name="connsiteY0" fmla="*/ 3400425 h 3400425"/>
              <a:gd name="connsiteX1" fmla="*/ 0 w 3409950"/>
              <a:gd name="connsiteY1" fmla="*/ 0 h 3400425"/>
              <a:gd name="connsiteX2" fmla="*/ 3409950 w 3409950"/>
              <a:gd name="connsiteY2" fmla="*/ 1076325 h 3400425"/>
              <a:gd name="connsiteX3" fmla="*/ 2657475 w 3409950"/>
              <a:gd name="connsiteY3" fmla="*/ 3400425 h 340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9950" h="3400425">
                <a:moveTo>
                  <a:pt x="2657475" y="3400425"/>
                </a:moveTo>
                <a:lnTo>
                  <a:pt x="0" y="0"/>
                </a:lnTo>
                <a:lnTo>
                  <a:pt x="3409950" y="1076325"/>
                </a:lnTo>
                <a:lnTo>
                  <a:pt x="2657475" y="34004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142875" y="123825"/>
            <a:ext cx="2886075" cy="3248025"/>
          </a:xfrm>
          <a:custGeom>
            <a:avLst/>
            <a:gdLst>
              <a:gd name="connsiteX0" fmla="*/ 2886075 w 2886075"/>
              <a:gd name="connsiteY0" fmla="*/ 1609725 h 3248025"/>
              <a:gd name="connsiteX1" fmla="*/ 0 w 2886075"/>
              <a:gd name="connsiteY1" fmla="*/ 3248025 h 3248025"/>
              <a:gd name="connsiteX2" fmla="*/ 1666875 w 2886075"/>
              <a:gd name="connsiteY2" fmla="*/ 0 h 3248025"/>
              <a:gd name="connsiteX3" fmla="*/ 2886075 w 2886075"/>
              <a:gd name="connsiteY3" fmla="*/ 1609725 h 32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6075" h="3248025">
                <a:moveTo>
                  <a:pt x="2886075" y="1609725"/>
                </a:moveTo>
                <a:lnTo>
                  <a:pt x="0" y="3248025"/>
                </a:lnTo>
                <a:lnTo>
                  <a:pt x="1666875" y="0"/>
                </a:lnTo>
                <a:lnTo>
                  <a:pt x="2886075" y="16097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2676525" y="3514725"/>
            <a:ext cx="1800225" cy="3248025"/>
          </a:xfrm>
          <a:custGeom>
            <a:avLst/>
            <a:gdLst>
              <a:gd name="connsiteX0" fmla="*/ 0 w 1800225"/>
              <a:gd name="connsiteY0" fmla="*/ 0 h 3248025"/>
              <a:gd name="connsiteX1" fmla="*/ 1066800 w 1800225"/>
              <a:gd name="connsiteY1" fmla="*/ 3248025 h 3248025"/>
              <a:gd name="connsiteX2" fmla="*/ 1800225 w 1800225"/>
              <a:gd name="connsiteY2" fmla="*/ 28575 h 3248025"/>
              <a:gd name="connsiteX3" fmla="*/ 0 w 1800225"/>
              <a:gd name="connsiteY3" fmla="*/ 0 h 32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0225" h="3248025">
                <a:moveTo>
                  <a:pt x="0" y="0"/>
                </a:moveTo>
                <a:lnTo>
                  <a:pt x="1066800" y="3248025"/>
                </a:lnTo>
                <a:lnTo>
                  <a:pt x="1800225" y="2857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3762375" y="2600325"/>
            <a:ext cx="1438275" cy="4171950"/>
          </a:xfrm>
          <a:custGeom>
            <a:avLst/>
            <a:gdLst>
              <a:gd name="connsiteX0" fmla="*/ 1438275 w 1438275"/>
              <a:gd name="connsiteY0" fmla="*/ 0 h 4171950"/>
              <a:gd name="connsiteX1" fmla="*/ 0 w 1438275"/>
              <a:gd name="connsiteY1" fmla="*/ 4171950 h 4171950"/>
              <a:gd name="connsiteX2" fmla="*/ 742950 w 1438275"/>
              <a:gd name="connsiteY2" fmla="*/ 923925 h 4171950"/>
              <a:gd name="connsiteX3" fmla="*/ 1438275 w 1438275"/>
              <a:gd name="connsiteY3" fmla="*/ 0 h 417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8275" h="4171950">
                <a:moveTo>
                  <a:pt x="1438275" y="0"/>
                </a:moveTo>
                <a:lnTo>
                  <a:pt x="0" y="4171950"/>
                </a:lnTo>
                <a:lnTo>
                  <a:pt x="742950" y="923925"/>
                </a:lnTo>
                <a:lnTo>
                  <a:pt x="1438275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3762375" y="2609850"/>
            <a:ext cx="1447800" cy="4143375"/>
          </a:xfrm>
          <a:custGeom>
            <a:avLst/>
            <a:gdLst>
              <a:gd name="connsiteX0" fmla="*/ 1447800 w 1447800"/>
              <a:gd name="connsiteY0" fmla="*/ 0 h 4143375"/>
              <a:gd name="connsiteX1" fmla="*/ 1447800 w 1447800"/>
              <a:gd name="connsiteY1" fmla="*/ 4143375 h 4143375"/>
              <a:gd name="connsiteX2" fmla="*/ 0 w 1447800"/>
              <a:gd name="connsiteY2" fmla="*/ 4133850 h 4143375"/>
              <a:gd name="connsiteX3" fmla="*/ 1447800 w 1447800"/>
              <a:gd name="connsiteY3" fmla="*/ 0 h 414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4143375">
                <a:moveTo>
                  <a:pt x="1447800" y="0"/>
                </a:moveTo>
                <a:lnTo>
                  <a:pt x="1447800" y="4143375"/>
                </a:lnTo>
                <a:lnTo>
                  <a:pt x="0" y="4133850"/>
                </a:lnTo>
                <a:lnTo>
                  <a:pt x="144780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142875" y="4181475"/>
            <a:ext cx="3162300" cy="2571750"/>
          </a:xfrm>
          <a:custGeom>
            <a:avLst/>
            <a:gdLst>
              <a:gd name="connsiteX0" fmla="*/ 2724150 w 3162300"/>
              <a:gd name="connsiteY0" fmla="*/ 0 h 2571750"/>
              <a:gd name="connsiteX1" fmla="*/ 0 w 3162300"/>
              <a:gd name="connsiteY1" fmla="*/ 2571750 h 2571750"/>
              <a:gd name="connsiteX2" fmla="*/ 3162300 w 3162300"/>
              <a:gd name="connsiteY2" fmla="*/ 1266825 h 2571750"/>
              <a:gd name="connsiteX3" fmla="*/ 2724150 w 3162300"/>
              <a:gd name="connsiteY3" fmla="*/ 0 h 257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2571750">
                <a:moveTo>
                  <a:pt x="2724150" y="0"/>
                </a:moveTo>
                <a:lnTo>
                  <a:pt x="0" y="2571750"/>
                </a:lnTo>
                <a:lnTo>
                  <a:pt x="3162300" y="1266825"/>
                </a:lnTo>
                <a:lnTo>
                  <a:pt x="27241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114300" y="142852"/>
            <a:ext cx="1695450" cy="3305175"/>
          </a:xfrm>
          <a:custGeom>
            <a:avLst/>
            <a:gdLst>
              <a:gd name="connsiteX0" fmla="*/ 1695450 w 1695450"/>
              <a:gd name="connsiteY0" fmla="*/ 0 h 3305175"/>
              <a:gd name="connsiteX1" fmla="*/ 1638300 w 1695450"/>
              <a:gd name="connsiteY1" fmla="*/ 0 h 3305175"/>
              <a:gd name="connsiteX2" fmla="*/ 0 w 1695450"/>
              <a:gd name="connsiteY2" fmla="*/ 28575 h 3305175"/>
              <a:gd name="connsiteX3" fmla="*/ 38100 w 1695450"/>
              <a:gd name="connsiteY3" fmla="*/ 3305175 h 3305175"/>
              <a:gd name="connsiteX4" fmla="*/ 1695450 w 1695450"/>
              <a:gd name="connsiteY4" fmla="*/ 0 h 3305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5450" h="3305175">
                <a:moveTo>
                  <a:pt x="1695450" y="0"/>
                </a:moveTo>
                <a:lnTo>
                  <a:pt x="1638300" y="0"/>
                </a:lnTo>
                <a:lnTo>
                  <a:pt x="0" y="28575"/>
                </a:lnTo>
                <a:lnTo>
                  <a:pt x="38100" y="3305175"/>
                </a:lnTo>
                <a:lnTo>
                  <a:pt x="16954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олилиния 24"/>
          <p:cNvSpPr/>
          <p:nvPr/>
        </p:nvSpPr>
        <p:spPr>
          <a:xfrm>
            <a:off x="152400" y="3514725"/>
            <a:ext cx="2745510" cy="3228975"/>
          </a:xfrm>
          <a:custGeom>
            <a:avLst/>
            <a:gdLst>
              <a:gd name="connsiteX0" fmla="*/ 2495550 w 2745510"/>
              <a:gd name="connsiteY0" fmla="*/ 0 h 3228975"/>
              <a:gd name="connsiteX1" fmla="*/ 0 w 2745510"/>
              <a:gd name="connsiteY1" fmla="*/ 3228975 h 3228975"/>
              <a:gd name="connsiteX2" fmla="*/ 2733675 w 2745510"/>
              <a:gd name="connsiteY2" fmla="*/ 685800 h 3228975"/>
              <a:gd name="connsiteX3" fmla="*/ 2743200 w 2745510"/>
              <a:gd name="connsiteY3" fmla="*/ 619125 h 3228975"/>
              <a:gd name="connsiteX4" fmla="*/ 2495550 w 2745510"/>
              <a:gd name="connsiteY4" fmla="*/ 0 h 322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5510" h="3228975">
                <a:moveTo>
                  <a:pt x="2495550" y="0"/>
                </a:moveTo>
                <a:lnTo>
                  <a:pt x="0" y="3228975"/>
                </a:lnTo>
                <a:lnTo>
                  <a:pt x="2733675" y="685800"/>
                </a:lnTo>
                <a:cubicBezTo>
                  <a:pt x="2745510" y="674663"/>
                  <a:pt x="2743200" y="634449"/>
                  <a:pt x="2743200" y="619125"/>
                </a:cubicBezTo>
                <a:lnTo>
                  <a:pt x="24955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1428728" y="1285860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071670" y="5000636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11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57554" y="4071942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10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72000" y="557214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9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57554" y="1214422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8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00232" y="414338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7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000496" y="142852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6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57686" y="3643314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5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28596" y="642918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13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0" name="Заголовок 1"/>
          <p:cNvSpPr txBox="1">
            <a:spLocks/>
          </p:cNvSpPr>
          <p:nvPr/>
        </p:nvSpPr>
        <p:spPr>
          <a:xfrm>
            <a:off x="5429256" y="1214422"/>
            <a:ext cx="4043362" cy="34290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5. </a:t>
            </a:r>
            <a:r>
              <a:rPr lang="ru-RU" sz="3200" dirty="0"/>
              <a:t>Почётным членом, какого научного учреждения стал Ломоносов за свои мозаичные картины?</a:t>
            </a:r>
          </a:p>
          <a:p>
            <a:endParaRPr lang="ru-RU" sz="3200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15140" y="5286388"/>
            <a:ext cx="1546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Академия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6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информатика\мероприятие\портрет\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5054682" cy="6616440"/>
          </a:xfrm>
          <a:prstGeom prst="rect">
            <a:avLst/>
          </a:prstGeom>
          <a:noFill/>
        </p:spPr>
      </p:pic>
      <p:sp>
        <p:nvSpPr>
          <p:cNvPr id="6" name="Полилиния 5"/>
          <p:cNvSpPr/>
          <p:nvPr/>
        </p:nvSpPr>
        <p:spPr>
          <a:xfrm>
            <a:off x="1790700" y="142875"/>
            <a:ext cx="3409950" cy="1095375"/>
          </a:xfrm>
          <a:custGeom>
            <a:avLst/>
            <a:gdLst>
              <a:gd name="connsiteX0" fmla="*/ 0 w 3409950"/>
              <a:gd name="connsiteY0" fmla="*/ 0 h 1095375"/>
              <a:gd name="connsiteX1" fmla="*/ 3409950 w 3409950"/>
              <a:gd name="connsiteY1" fmla="*/ 1095375 h 1095375"/>
              <a:gd name="connsiteX2" fmla="*/ 3390900 w 3409950"/>
              <a:gd name="connsiteY2" fmla="*/ 0 h 1095375"/>
              <a:gd name="connsiteX3" fmla="*/ 0 w 3409950"/>
              <a:gd name="connsiteY3" fmla="*/ 0 h 1095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9950" h="1095375">
                <a:moveTo>
                  <a:pt x="0" y="0"/>
                </a:moveTo>
                <a:lnTo>
                  <a:pt x="3409950" y="1095375"/>
                </a:lnTo>
                <a:lnTo>
                  <a:pt x="3390900" y="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1800225" y="161925"/>
            <a:ext cx="3409950" cy="3400425"/>
          </a:xfrm>
          <a:custGeom>
            <a:avLst/>
            <a:gdLst>
              <a:gd name="connsiteX0" fmla="*/ 2657475 w 3409950"/>
              <a:gd name="connsiteY0" fmla="*/ 3400425 h 3400425"/>
              <a:gd name="connsiteX1" fmla="*/ 0 w 3409950"/>
              <a:gd name="connsiteY1" fmla="*/ 0 h 3400425"/>
              <a:gd name="connsiteX2" fmla="*/ 3409950 w 3409950"/>
              <a:gd name="connsiteY2" fmla="*/ 1076325 h 3400425"/>
              <a:gd name="connsiteX3" fmla="*/ 2657475 w 3409950"/>
              <a:gd name="connsiteY3" fmla="*/ 3400425 h 340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9950" h="3400425">
                <a:moveTo>
                  <a:pt x="2657475" y="3400425"/>
                </a:moveTo>
                <a:lnTo>
                  <a:pt x="0" y="0"/>
                </a:lnTo>
                <a:lnTo>
                  <a:pt x="3409950" y="1076325"/>
                </a:lnTo>
                <a:lnTo>
                  <a:pt x="2657475" y="34004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142875" y="123825"/>
            <a:ext cx="2886075" cy="3248025"/>
          </a:xfrm>
          <a:custGeom>
            <a:avLst/>
            <a:gdLst>
              <a:gd name="connsiteX0" fmla="*/ 2886075 w 2886075"/>
              <a:gd name="connsiteY0" fmla="*/ 1609725 h 3248025"/>
              <a:gd name="connsiteX1" fmla="*/ 0 w 2886075"/>
              <a:gd name="connsiteY1" fmla="*/ 3248025 h 3248025"/>
              <a:gd name="connsiteX2" fmla="*/ 1666875 w 2886075"/>
              <a:gd name="connsiteY2" fmla="*/ 0 h 3248025"/>
              <a:gd name="connsiteX3" fmla="*/ 2886075 w 2886075"/>
              <a:gd name="connsiteY3" fmla="*/ 1609725 h 32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6075" h="3248025">
                <a:moveTo>
                  <a:pt x="2886075" y="1609725"/>
                </a:moveTo>
                <a:lnTo>
                  <a:pt x="0" y="3248025"/>
                </a:lnTo>
                <a:lnTo>
                  <a:pt x="1666875" y="0"/>
                </a:lnTo>
                <a:lnTo>
                  <a:pt x="2886075" y="160972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2676525" y="3514725"/>
            <a:ext cx="1800225" cy="3248025"/>
          </a:xfrm>
          <a:custGeom>
            <a:avLst/>
            <a:gdLst>
              <a:gd name="connsiteX0" fmla="*/ 0 w 1800225"/>
              <a:gd name="connsiteY0" fmla="*/ 0 h 3248025"/>
              <a:gd name="connsiteX1" fmla="*/ 1066800 w 1800225"/>
              <a:gd name="connsiteY1" fmla="*/ 3248025 h 3248025"/>
              <a:gd name="connsiteX2" fmla="*/ 1800225 w 1800225"/>
              <a:gd name="connsiteY2" fmla="*/ 28575 h 3248025"/>
              <a:gd name="connsiteX3" fmla="*/ 0 w 1800225"/>
              <a:gd name="connsiteY3" fmla="*/ 0 h 32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0225" h="3248025">
                <a:moveTo>
                  <a:pt x="0" y="0"/>
                </a:moveTo>
                <a:lnTo>
                  <a:pt x="1066800" y="3248025"/>
                </a:lnTo>
                <a:lnTo>
                  <a:pt x="1800225" y="2857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3762375" y="2609850"/>
            <a:ext cx="1447800" cy="4143375"/>
          </a:xfrm>
          <a:custGeom>
            <a:avLst/>
            <a:gdLst>
              <a:gd name="connsiteX0" fmla="*/ 1447800 w 1447800"/>
              <a:gd name="connsiteY0" fmla="*/ 0 h 4143375"/>
              <a:gd name="connsiteX1" fmla="*/ 1447800 w 1447800"/>
              <a:gd name="connsiteY1" fmla="*/ 4143375 h 4143375"/>
              <a:gd name="connsiteX2" fmla="*/ 0 w 1447800"/>
              <a:gd name="connsiteY2" fmla="*/ 4133850 h 4143375"/>
              <a:gd name="connsiteX3" fmla="*/ 1447800 w 1447800"/>
              <a:gd name="connsiteY3" fmla="*/ 0 h 414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4143375">
                <a:moveTo>
                  <a:pt x="1447800" y="0"/>
                </a:moveTo>
                <a:lnTo>
                  <a:pt x="1447800" y="4143375"/>
                </a:lnTo>
                <a:lnTo>
                  <a:pt x="0" y="4133850"/>
                </a:lnTo>
                <a:lnTo>
                  <a:pt x="144780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142875" y="4181475"/>
            <a:ext cx="3162300" cy="2571750"/>
          </a:xfrm>
          <a:custGeom>
            <a:avLst/>
            <a:gdLst>
              <a:gd name="connsiteX0" fmla="*/ 2724150 w 3162300"/>
              <a:gd name="connsiteY0" fmla="*/ 0 h 2571750"/>
              <a:gd name="connsiteX1" fmla="*/ 0 w 3162300"/>
              <a:gd name="connsiteY1" fmla="*/ 2571750 h 2571750"/>
              <a:gd name="connsiteX2" fmla="*/ 3162300 w 3162300"/>
              <a:gd name="connsiteY2" fmla="*/ 1266825 h 2571750"/>
              <a:gd name="connsiteX3" fmla="*/ 2724150 w 3162300"/>
              <a:gd name="connsiteY3" fmla="*/ 0 h 257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2571750">
                <a:moveTo>
                  <a:pt x="2724150" y="0"/>
                </a:moveTo>
                <a:lnTo>
                  <a:pt x="0" y="2571750"/>
                </a:lnTo>
                <a:lnTo>
                  <a:pt x="3162300" y="1266825"/>
                </a:lnTo>
                <a:lnTo>
                  <a:pt x="27241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114300" y="142852"/>
            <a:ext cx="1695450" cy="3305175"/>
          </a:xfrm>
          <a:custGeom>
            <a:avLst/>
            <a:gdLst>
              <a:gd name="connsiteX0" fmla="*/ 1695450 w 1695450"/>
              <a:gd name="connsiteY0" fmla="*/ 0 h 3305175"/>
              <a:gd name="connsiteX1" fmla="*/ 1638300 w 1695450"/>
              <a:gd name="connsiteY1" fmla="*/ 0 h 3305175"/>
              <a:gd name="connsiteX2" fmla="*/ 0 w 1695450"/>
              <a:gd name="connsiteY2" fmla="*/ 28575 h 3305175"/>
              <a:gd name="connsiteX3" fmla="*/ 38100 w 1695450"/>
              <a:gd name="connsiteY3" fmla="*/ 3305175 h 3305175"/>
              <a:gd name="connsiteX4" fmla="*/ 1695450 w 1695450"/>
              <a:gd name="connsiteY4" fmla="*/ 0 h 3305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5450" h="3305175">
                <a:moveTo>
                  <a:pt x="1695450" y="0"/>
                </a:moveTo>
                <a:lnTo>
                  <a:pt x="1638300" y="0"/>
                </a:lnTo>
                <a:lnTo>
                  <a:pt x="0" y="28575"/>
                </a:lnTo>
                <a:lnTo>
                  <a:pt x="38100" y="3305175"/>
                </a:lnTo>
                <a:lnTo>
                  <a:pt x="16954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олилиния 24"/>
          <p:cNvSpPr/>
          <p:nvPr/>
        </p:nvSpPr>
        <p:spPr>
          <a:xfrm>
            <a:off x="152400" y="3514725"/>
            <a:ext cx="2745510" cy="3228975"/>
          </a:xfrm>
          <a:custGeom>
            <a:avLst/>
            <a:gdLst>
              <a:gd name="connsiteX0" fmla="*/ 2495550 w 2745510"/>
              <a:gd name="connsiteY0" fmla="*/ 0 h 3228975"/>
              <a:gd name="connsiteX1" fmla="*/ 0 w 2745510"/>
              <a:gd name="connsiteY1" fmla="*/ 3228975 h 3228975"/>
              <a:gd name="connsiteX2" fmla="*/ 2733675 w 2745510"/>
              <a:gd name="connsiteY2" fmla="*/ 685800 h 3228975"/>
              <a:gd name="connsiteX3" fmla="*/ 2743200 w 2745510"/>
              <a:gd name="connsiteY3" fmla="*/ 619125 h 3228975"/>
              <a:gd name="connsiteX4" fmla="*/ 2495550 w 2745510"/>
              <a:gd name="connsiteY4" fmla="*/ 0 h 322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5510" h="3228975">
                <a:moveTo>
                  <a:pt x="2495550" y="0"/>
                </a:moveTo>
                <a:lnTo>
                  <a:pt x="0" y="3228975"/>
                </a:lnTo>
                <a:lnTo>
                  <a:pt x="2733675" y="685800"/>
                </a:lnTo>
                <a:cubicBezTo>
                  <a:pt x="2745510" y="674663"/>
                  <a:pt x="2743200" y="634449"/>
                  <a:pt x="2743200" y="619125"/>
                </a:cubicBezTo>
                <a:lnTo>
                  <a:pt x="24955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1428728" y="1285860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071670" y="5000636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11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57554" y="4071942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10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72000" y="557214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9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57554" y="1214422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8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00232" y="414338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7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000496" y="142852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6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28596" y="642918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13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0" name="Заголовок 1"/>
          <p:cNvSpPr txBox="1">
            <a:spLocks/>
          </p:cNvSpPr>
          <p:nvPr/>
        </p:nvSpPr>
        <p:spPr>
          <a:xfrm>
            <a:off x="5429256" y="1214422"/>
            <a:ext cx="4043362" cy="34290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6. </a:t>
            </a:r>
            <a:r>
              <a:rPr lang="ru-RU" sz="3200" dirty="0"/>
              <a:t>Учреждение, отдел, где проводятся научные и технические опыты, экспериментальные исследования, анализы.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15140" y="5286388"/>
            <a:ext cx="1949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Лаборатория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5" grpId="0"/>
      <p:bldP spid="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>
          <a:xfrm>
            <a:off x="5219700" y="476250"/>
            <a:ext cx="3695700" cy="59769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  Постройка в 1746 г. химической лаборатории позволила Ломоносову начать большие исследования по химии и технологии силикатов, а также по теории цветов. </a:t>
            </a:r>
          </a:p>
        </p:txBody>
      </p:sp>
      <p:pic>
        <p:nvPicPr>
          <p:cNvPr id="19459" name="Picture 6" descr="химич лаболатор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44675"/>
            <a:ext cx="4859338" cy="334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 Box 7"/>
          <p:cNvSpPr txBox="1">
            <a:spLocks noChangeArrowheads="1"/>
          </p:cNvSpPr>
          <p:nvPr/>
        </p:nvSpPr>
        <p:spPr bwMode="auto">
          <a:xfrm>
            <a:off x="642910" y="214290"/>
            <a:ext cx="381635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ru-RU" sz="4400" dirty="0"/>
              <a:t>Химическая лаборатория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351</TotalTime>
  <Words>558</Words>
  <Application>Microsoft Office PowerPoint</Application>
  <PresentationFormat>Экран (4:3)</PresentationFormat>
  <Paragraphs>168</Paragraphs>
  <Slides>22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Сентябрь  1752г.  Ломоносов закончил первую художественную мозаичную работу</vt:lpstr>
      <vt:lpstr>Слайд 15</vt:lpstr>
      <vt:lpstr>6 мая 1753г. близ деревни Усть-Рудицы состоялась закладка фабрики</vt:lpstr>
      <vt:lpstr>Слайд 17</vt:lpstr>
      <vt:lpstr>Ломоносов демонстрирует Екатерине II мозаику собственного изготовления </vt:lpstr>
      <vt:lpstr>Слайд 19</vt:lpstr>
      <vt:lpstr>Полтавская баталия  фрагмент мозаики мастерской М.В. Ломоносова в здании академии наук РФ в Санкт Петербурге</vt:lpstr>
      <vt:lpstr>Слайд 21</vt:lpstr>
      <vt:lpstr>В середине 50-х годов в мастерской Ломоносова были созданы великолепные мозаичные портреты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lala</dc:creator>
  <cp:lastModifiedBy>lala</cp:lastModifiedBy>
  <cp:revision>36</cp:revision>
  <dcterms:created xsi:type="dcterms:W3CDTF">2011-01-19T20:58:13Z</dcterms:created>
  <dcterms:modified xsi:type="dcterms:W3CDTF">2011-01-27T21:22:25Z</dcterms:modified>
</cp:coreProperties>
</file>